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jpg" ContentType="image/jpeg"/>
  <Default Extension="png" ContentType="image/png"/>
  <Default Extension="gif" ContentType="image/gif"/>
  <Override PartName="/ppt/presentation.xml" ContentType="application/vnd.openxmlformats-officedocument.presentationml.presentation.main+xml"/>
  <Override PartName="/ppt/theme/theme1.xml" ContentType="application/vnd.openxmlformats-officedocument.them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4.xml" ContentType="application/vnd.openxmlformats-officedocument.presentationml.slide+xml"/>
  <Override PartName="/ppt/notesSlides/notesSlide4.xml" ContentType="application/vnd.openxmlformats-officedocument.presentationml.notesSlide+xml"/>
  <Override PartName="/ppt/slides/slide5.xml" ContentType="application/vnd.openxmlformats-officedocument.presentationml.slide+xml"/>
  <Override PartName="/ppt/notesSlides/notesSlide5.xml" ContentType="application/vnd.openxmlformats-officedocument.presentationml.notesSlide+xml"/>
  <Override PartName="/ppt/slides/slide6.xml" ContentType="application/vnd.openxmlformats-officedocument.presentationml.slide+xml"/>
  <Override PartName="/ppt/notesSlides/notesSlide6.xml" ContentType="application/vnd.openxmlformats-officedocument.presentationml.notesSlide+xml"/>
  <Override PartName="/ppt/slides/slide7.xml" ContentType="application/vnd.openxmlformats-officedocument.presentationml.slide+xml"/>
  <Override PartName="/ppt/notesSlides/notesSlide7.xml" ContentType="application/vnd.openxmlformats-officedocument.presentationml.notesSlide+xml"/>
  <Override PartName="/ppt/slides/slide8.xml" ContentType="application/vnd.openxmlformats-officedocument.presentationml.slide+xml"/>
  <Override PartName="/ppt/notesSlides/notesSlide8.xml" ContentType="application/vnd.openxmlformats-officedocument.presentationml.notesSlide+xml"/>
  <Override PartName="/ppt/slides/slide9.xml" ContentType="application/vnd.openxmlformats-officedocument.presentationml.slide+xml"/>
  <Override PartName="/ppt/notesSlides/notesSlide9.xml" ContentType="application/vnd.openxmlformats-officedocument.presentationml.notesSlide+xml"/>
  <Override PartName="/ppt/slides/slide10.xml" ContentType="application/vnd.openxmlformats-officedocument.presentationml.slide+xml"/>
  <Override PartName="/ppt/notesSlides/notesSlide10.xml" ContentType="application/vnd.openxmlformats-officedocument.presentationml.notesSlide+xml"/>
  <Override PartName="/ppt/slides/slide11.xml" ContentType="application/vnd.openxmlformats-officedocument.presentationml.slide+xml"/>
  <Override PartName="/ppt/notesSlides/notesSlide11.xml" ContentType="application/vnd.openxmlformats-officedocument.presentationml.notesSlide+xml"/>
  <Override PartName="/ppt/slides/slide12.xml" ContentType="application/vnd.openxmlformats-officedocument.presentationml.slide+xml"/>
  <Override PartName="/ppt/notesSlides/notesSlide12.xml" ContentType="application/vnd.openxmlformats-officedocument.presentationml.notesSlide+xml"/>
  <Override PartName="/ppt/slides/slide13.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0700000" cy="6500000"/>
</p:presentation>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p:cNvSpPr>
            <a:spLocks noGrp="1"/>
          </p:cNvSpPr>
          <p:nvPr>
            <p:ph type="sldImg"/>
          </p:nvPr>
        </p:nvSpPr>
        <p:spPr/>
      </p:sp>
      <p:sp>
        <p:nvSpPr>
          <p:cNvPr id="3" name="Notes Placeholder"/>
          <p:cNvSpPr>
            <a:spLocks noGrp="1"/>
          </p:cNvSpPr>
          <p:nvPr>
            <p:ph type="body" idx="1"/>
          </p:nvPr>
        </p:nvSpPr>
        <p:spPr>
          <a:xfrm>
            <a:off x="685800" y="4826200"/>
            <a:ext cx="8536000" cy="2768600"/>
          </a:xfrm>
        </p:spPr>
        <p:txBody>
          <a:bodyPr/>
          <a:lstStyle/>
          <a:p>
            <a:pPr lvl="0" marL="228600" indent="-228600">
              <a:buChar char="•"/>
            </a:pPr>
            <a:r>
              <a:rPr lang="en-US" sz="1600" dirty="0" smtClean="0"/>
              <a:t>Importance of measuring customer service: Measuring customer service success is essential for any business focused on customer satisfaction. It allows companies to track how well they are meeting customer needs and identify areas for improvement.</a:t>
            </a:r>
          </a:p>
          <a:p>
            <a:pPr lvl="0" marL="228600" indent="-228600">
              <a:buChar char="•"/>
            </a:pPr>
            <a:r>
              <a:rPr lang="en-US" sz="1600" dirty="0" smtClean="0"/>
              <a:t>Key Performance Indicators (KPIs): KPIs such as customer satisfaction scores and net promoter scores are vital metrics to evaluate service effectiveness. By monitoring these indicators, businesses can gain insights into their performance and customer perceptions.</a:t>
            </a:r>
          </a:p>
          <a:p>
            <a:pPr lvl="0" marL="228600" indent="-228600">
              <a:buChar char="•"/>
            </a:pPr>
            <a:r>
              <a:rPr lang="en-US" sz="1600" dirty="0" smtClean="0"/>
              <a:t>Qualitative feedback matters: While quantitative metrics are important, qualitative feedback provides deeper insights into customer experiences. Gathering comments from surveys and social media helps to understand the sentiments behind the numbers.</a:t>
            </a:r>
          </a:p>
          <a:p>
            <a:pPr lvl="0" marL="228600" indent="-228600">
              <a:buChar char="•"/>
            </a:pPr>
            <a:r>
              <a:rPr lang="en-US" sz="1600" dirty="0" smtClean="0"/>
              <a:t>Benchmarking against competitors: Benchmarking is a valuable practice that allows businesses to compare their service against industry standards. This comparison can highlight strengths and weaknesses, as well as inspire innovative service approaches.</a:t>
            </a:r>
          </a:p>
          <a:p>
            <a:pPr lvl="0" marL="228600" indent="-228600">
              <a:buChar char="•"/>
            </a:pPr>
            <a:r>
              <a:rPr lang="en-US" sz="1600" dirty="0" smtClean="0"/>
              <a:t>Acting on collected data: It's crucial for companies to take action based on the data they collect. Implementing changes such as staff training or updating protocols ensures that insights lead to real improvements in customer service.</a:t>
            </a:r>
          </a:p>
          <a:p>
            <a:pPr lvl="0" marL="228600" indent="-228600">
              <a:buChar char="•"/>
            </a:pPr>
            <a:r>
              <a:rPr lang="en-US" sz="1600" dirty="0" smtClean="0"/>
              <a:t>Continuous improvement is essential: Regularly reviewing metrics and feedback fosters a culture of continuous improvement. This proactive approach helps maintain high standards of customer service and adapt to changing customer needs.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p:cNvSpPr>
            <a:spLocks noGrp="1"/>
          </p:cNvSpPr>
          <p:nvPr>
            <p:ph type="sldImg"/>
          </p:nvPr>
        </p:nvSpPr>
        <p:spPr/>
      </p:sp>
      <p:sp>
        <p:nvSpPr>
          <p:cNvPr id="3" name="Notes Placeholder"/>
          <p:cNvSpPr>
            <a:spLocks noGrp="1"/>
          </p:cNvSpPr>
          <p:nvPr>
            <p:ph type="body" idx="1"/>
          </p:nvPr>
        </p:nvSpPr>
        <p:spPr>
          <a:xfrm>
            <a:off x="685800" y="4826200"/>
            <a:ext cx="8536000" cy="2768600"/>
          </a:xfrm>
        </p:spPr>
        <p:txBody>
          <a:bodyPr/>
          <a:lstStyle/>
          <a:p>
            <a:pPr lvl="0" marL="228600" indent="-228600">
              <a:buChar char="•"/>
            </a:pPr>
            <a:r>
              <a:rPr lang="en-US" sz="1600" dirty="0" smtClean="0"/>
              <a:t>Ongoing commitment to improvement: Continuous improvement in customer service is not a one-time effort but an ongoing journey. Organizations must commit to learning and development to adapt to changing customer needs and maintain a competitive edge.</a:t>
            </a:r>
          </a:p>
          <a:p>
            <a:pPr lvl="0" marL="228600" indent="-228600">
              <a:buChar char="•"/>
            </a:pPr>
            <a:r>
              <a:rPr lang="en-US" sz="1600" dirty="0" smtClean="0"/>
              <a:t>Importance of customer feedback: Feedback is essential for identifying areas to enhance service delivery. Implementing systems for gathering customer feedback, such as surveys or direct communication, helps organizations understand customer satisfaction and improve service.</a:t>
            </a:r>
          </a:p>
          <a:p>
            <a:pPr lvl="0" marL="228600" indent="-228600">
              <a:buChar char="•"/>
            </a:pPr>
            <a:r>
              <a:rPr lang="en-US" sz="1600" dirty="0" smtClean="0"/>
              <a:t>Regular employee training sessions: Training and development are crucial for maintaining high service standards. Regular training helps employees improve their skills and stay updated on the latest customer service trends, ultimately benefiting the customer experience.</a:t>
            </a:r>
          </a:p>
          <a:p>
            <a:pPr lvl="0" marL="228600" indent="-228600">
              <a:buChar char="•"/>
            </a:pPr>
            <a:r>
              <a:rPr lang="en-US" sz="1600" dirty="0" smtClean="0"/>
              <a:t>Stay updated on industry trends: Keeping informed about industry trends and emerging technologies is vital for continuous improvement. Companies should benchmark against leaders in the field and innovate to exceed customer expectations.</a:t>
            </a:r>
          </a:p>
          <a:p>
            <a:pPr lvl="0" marL="228600" indent="-228600">
              <a:buChar char="•"/>
            </a:pPr>
            <a:r>
              <a:rPr lang="en-US" sz="1600" dirty="0" smtClean="0"/>
              <a:t>Create a positive feedback loop: The ultimate goal of continuous improvement is to establish a cycle where enhanced service leads to greater customer satisfaction, driving business success. Organizations must regularly review practices to ensure consistent, high-quality service.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p:cNvSpPr>
            <a:spLocks noGrp="1"/>
          </p:cNvSpPr>
          <p:nvPr>
            <p:ph type="sldImg"/>
          </p:nvPr>
        </p:nvSpPr>
        <p:spPr/>
      </p:sp>
      <p:sp>
        <p:nvSpPr>
          <p:cNvPr id="3" name="Notes Placeholder"/>
          <p:cNvSpPr>
            <a:spLocks noGrp="1"/>
          </p:cNvSpPr>
          <p:nvPr>
            <p:ph type="body" idx="1"/>
          </p:nvPr>
        </p:nvSpPr>
        <p:spPr>
          <a:xfrm>
            <a:off x="685800" y="4826200"/>
            <a:ext cx="8536000" cy="2768600"/>
          </a:xfrm>
        </p:spPr>
        <p:txBody>
          <a:bodyPr/>
          <a:lstStyle/>
          <a:p>
            <a:pPr lvl="0" marL="228600" indent="-228600">
              <a:buChar char="•"/>
            </a:pPr>
            <a:r>
              <a:rPr lang="en-US" sz="1600" dirty="0" smtClean="0"/>
              <a:t>Innovative strategies drive customer service: Leading companies implement unique strategies that set them apart in customer service. By examining these innovative approaches, we can identify key practices that enhance customer satisfaction and loyalty.</a:t>
            </a:r>
          </a:p>
          <a:p>
            <a:pPr lvl="0" marL="228600" indent="-228600">
              <a:buChar char="•"/>
            </a:pPr>
            <a:r>
              <a:rPr lang="en-US" sz="1600" dirty="0" smtClean="0"/>
              <a:t>E-commerce excellence in customer returns: A global e-commerce giant showcases how customer-centric return policies and quick response times contribute to a seamless user experience. Their proactive issue resolution strategies exemplify how anticipating customer needs can build loyalty.</a:t>
            </a:r>
          </a:p>
          <a:p>
            <a:pPr lvl="0" marL="228600" indent="-228600">
              <a:buChar char="•"/>
            </a:pPr>
            <a:r>
              <a:rPr lang="en-US" sz="1600" dirty="0" smtClean="0"/>
              <a:t>Personalized tech support enhances loyalty: A renowned technology company has transformed customer service through personalized tech support and educational workshops. This approach not only empowers customers but also fosters a community of brand advocates, illustrating the value of customer education.</a:t>
            </a:r>
          </a:p>
          <a:p>
            <a:pPr lvl="0" marL="228600" indent="-228600">
              <a:buChar char="•"/>
            </a:pPr>
            <a:r>
              <a:rPr lang="en-US" sz="1600" dirty="0" smtClean="0"/>
              <a:t>Personalization creates emotional connections: A luxury hotel chain demonstrates the power of personalization by tailoring guest experiences. From customized services to personal greetings, these details significantly enhance emotional connections and elevate the overall customer experience.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p:cNvSpPr>
            <a:spLocks noGrp="1"/>
          </p:cNvSpPr>
          <p:nvPr>
            <p:ph type="sldImg"/>
          </p:nvPr>
        </p:nvSpPr>
        <p:spPr/>
      </p:sp>
      <p:sp>
        <p:nvSpPr>
          <p:cNvPr id="3" name="Notes Placeholder"/>
          <p:cNvSpPr>
            <a:spLocks noGrp="1"/>
          </p:cNvSpPr>
          <p:nvPr>
            <p:ph type="body" idx="1"/>
          </p:nvPr>
        </p:nvSpPr>
        <p:spPr>
          <a:xfrm>
            <a:off x="685800" y="4826200"/>
            <a:ext cx="8536000" cy="2768600"/>
          </a:xfrm>
        </p:spPr>
        <p:txBody>
          <a:bodyPr/>
          <a:lstStyle/>
          <a:p>
            <a:pPr lvl="0" marL="228600" indent="-228600">
              <a:buChar char="•"/>
            </a:pPr>
            <a:r>
              <a:rPr lang="en-US" sz="1600" dirty="0" smtClean="0"/>
              <a:t>Reflect on customer service importance: As we wrap up our course, it's essential to reflect on how crucial customer service is in today’s business environment. Excellent service can set you apart from competitors and foster long-term customer loyalty.</a:t>
            </a:r>
          </a:p>
          <a:p>
            <a:pPr lvl="0" marL="228600" indent="-228600">
              <a:buChar char="•"/>
            </a:pPr>
            <a:r>
              <a:rPr lang="en-US" sz="1600" dirty="0" smtClean="0"/>
              <a:t>Exceed customer expectations: We’ve discussed various strategies aimed not just at meeting, but exceeding customer expectations. This approach helps in creating lasting impressions and encourages customers to return.</a:t>
            </a:r>
          </a:p>
          <a:p>
            <a:pPr lvl="0" marL="228600" indent="-228600">
              <a:buChar char="•"/>
            </a:pPr>
            <a:r>
              <a:rPr lang="en-US" sz="1600" dirty="0" smtClean="0"/>
              <a:t>Empower your organization: The strategies covered are designed to empower both you and your organization. By implementing these techniques, you can cultivate a culture of exceptional service that resonates through every level of your business.</a:t>
            </a:r>
          </a:p>
          <a:p>
            <a:pPr lvl="0" marL="228600" indent="-228600">
              <a:buChar char="•"/>
            </a:pPr>
            <a:r>
              <a:rPr lang="en-US" sz="1600" dirty="0" smtClean="0"/>
              <a:t>Create memorable experiences: Remember, the goal is to create memorable customer experiences. These experiences are what customers will remember and talk about, ultimately driving referrals and repeat business.</a:t>
            </a:r>
          </a:p>
          <a:p>
            <a:pPr lvl="0" marL="228600" indent="-228600">
              <a:buChar char="•"/>
            </a:pPr>
            <a:r>
              <a:rPr lang="en-US" sz="1600" dirty="0" smtClean="0"/>
              <a:t>Build valuable customer relationships: Excellent customer service goes beyond just resolving issues; it's about building relationships that customers value and trust. Strong relationships lead to customer loyalty and advocacy.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p:cNvSpPr>
            <a:spLocks noGrp="1"/>
          </p:cNvSpPr>
          <p:nvPr>
            <p:ph type="sldImg"/>
          </p:nvPr>
        </p:nvSpPr>
        <p:spPr/>
      </p:sp>
      <p:sp>
        <p:nvSpPr>
          <p:cNvPr id="3" name="Notes Placeholder"/>
          <p:cNvSpPr>
            <a:spLocks noGrp="1"/>
          </p:cNvSpPr>
          <p:nvPr>
            <p:ph type="body" idx="1"/>
          </p:nvPr>
        </p:nvSpPr>
        <p:spPr>
          <a:xfrm>
            <a:off x="685800" y="4826200"/>
            <a:ext cx="8536000" cy="2768600"/>
          </a:xfrm>
        </p:spPr>
        <p:txBody>
          <a:bodyPr/>
          <a:lstStyle/>
          <a:p>
            <a:pPr lvl="0" marL="228600" indent="-228600">
              <a:buChar char="•"/>
            </a:pPr>
            <a:r>
              <a:rPr lang="en-US" sz="1600" dirty="0" smtClean="0"/>
              <a:t>Course Overview and Objectives: This course is designed to equip you with essential strategies for delivering exceptional customer service. We'll outline the key objectives and what you can expect to learn throughout the sessions.</a:t>
            </a:r>
          </a:p>
          <a:p>
            <a:pPr lvl="0" marL="228600" indent="-228600">
              <a:buChar char="•"/>
            </a:pPr>
            <a:r>
              <a:rPr lang="en-US" sz="1600" dirty="0" smtClean="0"/>
              <a:t>Importance of Customer Service: Customer service is critical for business success, as it directly impacts customer satisfaction and loyalty. In this section, we'll discuss how excellent service can differentiate your company in a competitive market.</a:t>
            </a:r>
          </a:p>
          <a:p>
            <a:pPr lvl="0" marL="228600" indent="-228600">
              <a:buChar char="•"/>
            </a:pPr>
            <a:r>
              <a:rPr lang="en-US" sz="1600" dirty="0" smtClean="0"/>
              <a:t>Key Strategies for Excellence: We will delve into specific strategies that can enhance your customer service skills. These strategies will be applicable in various scenarios you may encounter in your professional roles.</a:t>
            </a:r>
          </a:p>
          <a:p>
            <a:pPr lvl="0" marL="228600" indent="-228600">
              <a:buChar char="•"/>
            </a:pPr>
            <a:r>
              <a:rPr lang="en-US" sz="1600" dirty="0" smtClean="0"/>
              <a:t>Real-World Applications: Understanding theory is important, but applying it in real-world situations is crucial. We'll explore practical examples and case studies that demonstrate effective customer service practices.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p:cNvSpPr>
            <a:spLocks noGrp="1"/>
          </p:cNvSpPr>
          <p:nvPr>
            <p:ph type="sldImg"/>
          </p:nvPr>
        </p:nvSpPr>
        <p:spPr/>
      </p:sp>
      <p:sp>
        <p:nvSpPr>
          <p:cNvPr id="3" name="Notes Placeholder"/>
          <p:cNvSpPr>
            <a:spLocks noGrp="1"/>
          </p:cNvSpPr>
          <p:nvPr>
            <p:ph type="body" idx="1"/>
          </p:nvPr>
        </p:nvSpPr>
        <p:spPr>
          <a:xfrm>
            <a:off x="685800" y="4826200"/>
            <a:ext cx="8536000" cy="2768600"/>
          </a:xfrm>
        </p:spPr>
        <p:txBody>
          <a:bodyPr/>
          <a:lstStyle/>
          <a:p>
            <a:pPr lvl="0" marL="228600" indent="-228600">
              <a:buChar char="•"/>
            </a:pPr>
            <a:r>
              <a:rPr lang="en-US" sz="1600" dirty="0" smtClean="0"/>
              <a:t>Deep understanding of customer psyche: In customer service, it's vital to go beyond just addressing inquiries. We must delve into what drives customer decisions and satisfaction, which forms the foundation for effective interactions and strategies.</a:t>
            </a:r>
          </a:p>
          <a:p>
            <a:pPr lvl="0" marL="228600" indent="-228600">
              <a:buChar char="•"/>
            </a:pPr>
            <a:r>
              <a:rPr lang="en-US" sz="1600" dirty="0" smtClean="0"/>
              <a:t>Expectations as experience benchmarks: Customers measure their experiences against their expectations, which can be both explicit and implicit. Understanding these benchmarks helps businesses tailor their services to meet and exceed what customers anticipate.</a:t>
            </a:r>
          </a:p>
          <a:p>
            <a:pPr lvl="0" marL="228600" indent="-228600">
              <a:buChar char="•"/>
            </a:pPr>
            <a:r>
              <a:rPr lang="en-US" sz="1600" dirty="0" smtClean="0"/>
              <a:t>Importance of personalized service: In a competitive market, customers expect personalized interactions that recognize their unique preferences. Meeting these expectations can create memorable experiences that enhance customer loyalty.</a:t>
            </a:r>
          </a:p>
          <a:p>
            <a:pPr lvl="0" marL="228600" indent="-228600">
              <a:buChar char="•"/>
            </a:pPr>
            <a:r>
              <a:rPr lang="en-US" sz="1600" dirty="0" smtClean="0"/>
              <a:t>Regular staff training is essential: To truly understand customer needs, staff must be trained to listen actively and empathize. Encouraging open-ended questions helps uncover deeper insights and build stronger customer relationships.</a:t>
            </a:r>
          </a:p>
          <a:p>
            <a:pPr lvl="0" marL="228600" indent="-228600">
              <a:buChar char="•"/>
            </a:pPr>
            <a:r>
              <a:rPr lang="en-US" sz="1600" dirty="0" smtClean="0"/>
              <a:t>Leverage data analytics effectively: Data analytics can reveal patterns in customer behavior, helping businesses identify preferences and pain points. However, it's crucial that this data is balanced with the human touch in customer service.</a:t>
            </a:r>
          </a:p>
          <a:p>
            <a:pPr lvl="0" marL="228600" indent="-228600">
              <a:buChar char="•"/>
            </a:pPr>
            <a:r>
              <a:rPr lang="en-US" sz="1600" dirty="0" smtClean="0"/>
              <a:t>Balance technology with personal touch: While technology can enhance customer service, it should not replace the personal interactions that customers value. Striking this balance is key to providing a satisfying customer experience.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p:cNvSpPr>
            <a:spLocks noGrp="1"/>
          </p:cNvSpPr>
          <p:nvPr>
            <p:ph type="sldImg"/>
          </p:nvPr>
        </p:nvSpPr>
        <p:spPr/>
      </p:sp>
      <p:sp>
        <p:nvSpPr>
          <p:cNvPr id="3" name="Notes Placeholder"/>
          <p:cNvSpPr>
            <a:spLocks noGrp="1"/>
          </p:cNvSpPr>
          <p:nvPr>
            <p:ph type="body" idx="1"/>
          </p:nvPr>
        </p:nvSpPr>
        <p:spPr>
          <a:xfrm>
            <a:off x="685800" y="4826200"/>
            <a:ext cx="8536000" cy="2768600"/>
          </a:xfrm>
        </p:spPr>
        <p:txBody>
          <a:bodyPr/>
          <a:lstStyle/>
          <a:p>
            <a:pPr lvl="0" marL="228600" indent="-228600">
              <a:buChar char="•"/>
            </a:pPr>
            <a:r>
              <a:rPr lang="en-US" sz="1600" dirty="0" smtClean="0"/>
              <a:t>Communication is key to service: Effective communication is fundamental for providing exceptional customer service. It's not just about the words we use, but also the tone and empathy we convey, which can significantly impact a customer's experience.</a:t>
            </a:r>
          </a:p>
          <a:p>
            <a:pPr lvl="0" marL="228600" indent="-228600">
              <a:buChar char="•"/>
            </a:pPr>
            <a:r>
              <a:rPr lang="en-US" sz="1600" dirty="0" smtClean="0"/>
              <a:t>Practice active listening skills: Active listening is crucial in ensuring customers feel heard and understood. By focusing on their words and emotions, service representatives can better address customer needs and enhance satisfaction.</a:t>
            </a:r>
          </a:p>
          <a:p>
            <a:pPr lvl="0" marL="228600" indent="-228600">
              <a:buChar char="•"/>
            </a:pPr>
            <a:r>
              <a:rPr lang="en-US" sz="1600" dirty="0" smtClean="0"/>
              <a:t>Ensure clarity in explanations: Clarity is vital when conveying information about products or services. Using simple and direct language helps prevent misunderstandings and builds trust, making it easier for customers to engage with your brand.</a:t>
            </a:r>
          </a:p>
          <a:p>
            <a:pPr lvl="0" marL="228600" indent="-228600">
              <a:buChar char="•"/>
            </a:pPr>
            <a:r>
              <a:rPr lang="en-US" sz="1600" dirty="0" smtClean="0"/>
              <a:t>Use positive language techniques: Positive language can transform a conversation's tone. By reframing negative statements into positive ones, representatives show a willingness to assist, which fosters a more pleasant interaction and increases customer satisfaction.</a:t>
            </a:r>
          </a:p>
          <a:p>
            <a:pPr lvl="0" marL="228600" indent="-228600">
              <a:buChar char="•"/>
            </a:pPr>
            <a:r>
              <a:rPr lang="en-US" sz="1600" dirty="0" smtClean="0"/>
              <a:t>Recognize non-verbal cues: Non-verbal communication, such as body language and tone of voice, plays a significant role in customer interactions. Being mindful of these cues helps convey empathy and ensures customers feel valued and understood.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p:cNvSpPr>
            <a:spLocks noGrp="1"/>
          </p:cNvSpPr>
          <p:nvPr>
            <p:ph type="sldImg"/>
          </p:nvPr>
        </p:nvSpPr>
        <p:spPr/>
      </p:sp>
      <p:sp>
        <p:nvSpPr>
          <p:cNvPr id="3" name="Notes Placeholder"/>
          <p:cNvSpPr>
            <a:spLocks noGrp="1"/>
          </p:cNvSpPr>
          <p:nvPr>
            <p:ph type="body" idx="1"/>
          </p:nvPr>
        </p:nvSpPr>
        <p:spPr>
          <a:xfrm>
            <a:off x="685800" y="4826200"/>
            <a:ext cx="8536000" cy="2768600"/>
          </a:xfrm>
        </p:spPr>
        <p:txBody>
          <a:bodyPr/>
          <a:lstStyle/>
          <a:p>
            <a:pPr lvl="0" marL="228600" indent="-228600">
              <a:buChar char="•"/>
            </a:pPr>
            <a:r>
              <a:rPr lang="en-US" sz="1600" dirty="0" smtClean="0"/>
              <a:t>Focus on customer needs: Understanding individual customer needs is essential for building lasting relationships. Businesses should prioritize attentive listening and personalized communication to ensure customers feel recognized and valued.</a:t>
            </a:r>
          </a:p>
          <a:p>
            <a:pPr lvl="0" marL="228600" indent="-228600">
              <a:buChar char="•"/>
            </a:pPr>
            <a:r>
              <a:rPr lang="en-US" sz="1600" dirty="0" smtClean="0"/>
              <a:t>Utilize personalization strategies: Personalization is a powerful tool in relationship building. By using customers' names and acknowledging their purchase history, businesses can create unique and memorable experiences that foster loyalty.</a:t>
            </a:r>
          </a:p>
          <a:p>
            <a:pPr lvl="0" marL="228600" indent="-228600">
              <a:buChar char="•"/>
            </a:pPr>
            <a:r>
              <a:rPr lang="en-US" sz="1600" dirty="0" smtClean="0"/>
              <a:t>Ensure consistent, high-quality service: Consistency in service quality is crucial for customer trust. Training staff to uphold company values and empowering them to make beneficial decisions for customers enhances the overall perception of the brand.</a:t>
            </a:r>
          </a:p>
          <a:p>
            <a:pPr lvl="0" marL="228600" indent="-228600">
              <a:buChar char="•"/>
            </a:pPr>
            <a:r>
              <a:rPr lang="en-US" sz="1600" dirty="0" smtClean="0"/>
              <a:t>Be proactive in communication: Proactive communication demonstrates care for the customer's well-being. Regularly reaching out with updates or helpful information shows that the business values the relationship beyond just sales.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p:cNvSpPr>
            <a:spLocks noGrp="1"/>
          </p:cNvSpPr>
          <p:nvPr>
            <p:ph type="sldImg"/>
          </p:nvPr>
        </p:nvSpPr>
        <p:spPr/>
      </p:sp>
      <p:sp>
        <p:nvSpPr>
          <p:cNvPr id="3" name="Notes Placeholder"/>
          <p:cNvSpPr>
            <a:spLocks noGrp="1"/>
          </p:cNvSpPr>
          <p:nvPr>
            <p:ph type="body" idx="1"/>
          </p:nvPr>
        </p:nvSpPr>
        <p:spPr>
          <a:xfrm>
            <a:off x="685800" y="4826200"/>
            <a:ext cx="8536000" cy="2768600"/>
          </a:xfrm>
        </p:spPr>
        <p:txBody>
          <a:bodyPr/>
          <a:lstStyle/>
          <a:p>
            <a:pPr lvl="0" marL="228600" indent="-228600">
              <a:buChar char="•"/>
            </a:pPr>
            <a:r>
              <a:rPr lang="en-US" sz="1600" dirty="0" smtClean="0"/>
              <a:t>Impact on reputation and loyalty: Handling complaints effectively is crucial for maintaining a positive company reputation and fostering customer loyalty. When customers feel their concerns are addressed, they are more likely to remain loyal to the brand and share positive experiences with others.</a:t>
            </a:r>
          </a:p>
          <a:p>
            <a:pPr lvl="0" marL="228600" indent="-228600">
              <a:buChar char="•"/>
            </a:pPr>
            <a:r>
              <a:rPr lang="en-US" sz="1600" dirty="0" smtClean="0"/>
              <a:t>Active listening is essential: Active listening involves giving customers your full attention and acknowledging their concerns. This approach helps build rapport and shows customers that their feelings are valid, which is key to resolving their issues effectively.</a:t>
            </a:r>
          </a:p>
          <a:p>
            <a:pPr lvl="0" marL="228600" indent="-228600">
              <a:buChar char="•"/>
            </a:pPr>
            <a:r>
              <a:rPr lang="en-US" sz="1600" dirty="0" smtClean="0"/>
              <a:t>Sincere apologies matter: A genuine apology can go a long way in diffusing a customer's frustration. Taking ownership of mistakes demonstrates accountability and reassures customers that the company values their experience and is committed to making things right.</a:t>
            </a:r>
          </a:p>
          <a:p>
            <a:pPr lvl="0" marL="228600" indent="-228600">
              <a:buChar char="•"/>
            </a:pPr>
            <a:r>
              <a:rPr lang="en-US" sz="1600" dirty="0" smtClean="0"/>
              <a:t>De-escalation techniques are vital: In difficult situations, maintaining composure and using positive language can help de-escalate tensions. It’s important to remain professional and not take feedback personally, steering the conversation towards a constructive resolution.</a:t>
            </a:r>
          </a:p>
          <a:p>
            <a:pPr lvl="0" marL="228600" indent="-228600">
              <a:buChar char="•"/>
            </a:pPr>
            <a:r>
              <a:rPr lang="en-US" sz="1600" dirty="0" smtClean="0"/>
              <a:t>Learn from every complaint: Every complaint is an opportunity for growth. By analyzing the situation after resolution, businesses can identify areas for improvement, whether in products, services, or staff training, which ultimately strengthens customer relationships.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p:cNvSpPr>
            <a:spLocks noGrp="1"/>
          </p:cNvSpPr>
          <p:nvPr>
            <p:ph type="sldImg"/>
          </p:nvPr>
        </p:nvSpPr>
        <p:spPr/>
      </p:sp>
      <p:sp>
        <p:nvSpPr>
          <p:cNvPr id="3" name="Notes Placeholder"/>
          <p:cNvSpPr>
            <a:spLocks noGrp="1"/>
          </p:cNvSpPr>
          <p:nvPr>
            <p:ph type="body" idx="1"/>
          </p:nvPr>
        </p:nvSpPr>
        <p:spPr>
          <a:xfrm>
            <a:off x="685800" y="4826200"/>
            <a:ext cx="8536000" cy="2768600"/>
          </a:xfrm>
        </p:spPr>
        <p:txBody>
          <a:bodyPr/>
          <a:lstStyle/>
          <a:p>
            <a:pPr lvl="0" marL="228600" indent="-228600">
              <a:buChar char="•"/>
            </a:pPr>
            <a:r>
              <a:rPr lang="en-US" sz="1600" dirty="0" smtClean="0"/>
              <a:t>Emotional Intelligence enhances customer service: Emotional intelligence is crucial in customer service as it allows representatives to connect with customers on a deeper level. This connection fosters empathy and professionalism, leading to more positive interactions even in challenging situations.</a:t>
            </a:r>
          </a:p>
          <a:p>
            <a:pPr lvl="0" marL="228600" indent="-228600">
              <a:buChar char="•"/>
            </a:pPr>
            <a:r>
              <a:rPr lang="en-US" sz="1600" dirty="0" smtClean="0"/>
              <a:t>Self-awareness is essential for agents: Self-awareness helps customer service agents recognize their own emotions and understand their impact. This awareness enables them to manage their reactions better, especially during stressful customer interactions, ensuring they remain calm and effective.</a:t>
            </a:r>
          </a:p>
          <a:p>
            <a:pPr lvl="0" marL="228600" indent="-228600">
              <a:buChar char="•"/>
            </a:pPr>
            <a:r>
              <a:rPr lang="en-US" sz="1600" dirty="0" smtClean="0"/>
              <a:t>Social awareness improves customer interactions: Social awareness is the ability to perceive and respond to customers' emotions. By being attuned to a customer's emotional state, agents can deliver more empathetic and appropriate responses, enhancing the overall customer experience.</a:t>
            </a:r>
          </a:p>
          <a:p>
            <a:pPr lvl="0" marL="228600" indent="-228600">
              <a:buChar char="•"/>
            </a:pPr>
            <a:r>
              <a:rPr lang="en-US" sz="1600" dirty="0" smtClean="0"/>
              <a:t>Relationship management builds customer loyalty: Effective relationship management goes beyond resolving immediate issues; it involves building rapport with customers. This skill can transform a one-time buyer into a loyal advocate, fostering long-term relationships and brand loyalty.</a:t>
            </a:r>
          </a:p>
          <a:p>
            <a:pPr lvl="0" marL="228600" indent="-228600">
              <a:buChar char="•"/>
            </a:pPr>
            <a:r>
              <a:rPr lang="en-US" sz="1600" dirty="0" smtClean="0"/>
              <a:t>EI training boosts team performance: Investing in emotional intelligence training for customer service teams can lead to significant improvements in customer relationships. Enhanced EI skills contribute to a stronger brand reputation and higher customer satisfaction.</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p:cNvSpPr>
            <a:spLocks noGrp="1"/>
          </p:cNvSpPr>
          <p:nvPr>
            <p:ph type="sldImg"/>
          </p:nvPr>
        </p:nvSpPr>
        <p:spPr/>
      </p:sp>
      <p:sp>
        <p:nvSpPr>
          <p:cNvPr id="3" name="Notes Placeholder"/>
          <p:cNvSpPr>
            <a:spLocks noGrp="1"/>
          </p:cNvSpPr>
          <p:nvPr>
            <p:ph type="body" idx="1"/>
          </p:nvPr>
        </p:nvSpPr>
        <p:spPr>
          <a:xfrm>
            <a:off x="685800" y="4826200"/>
            <a:ext cx="8536000" cy="2768600"/>
          </a:xfrm>
        </p:spPr>
        <p:txBody>
          <a:bodyPr/>
          <a:lstStyle/>
          <a:p>
            <a:pPr lvl="0" marL="228600" indent="-228600">
              <a:buChar char="•"/>
            </a:pPr>
            <a:r>
              <a:rPr lang="en-US" sz="1600" dirty="0" smtClean="0"/>
              <a:t>Technology is essential for customer service: In today's environment, utilizing technology is crucial for delivering exceptional customer service. It's not merely an advantage but a requirement to keep pace with customer expectations and enhance service efficiency.</a:t>
            </a:r>
          </a:p>
          <a:p>
            <a:pPr lvl="0" marL="228600" indent="-228600">
              <a:buChar char="•"/>
            </a:pPr>
            <a:r>
              <a:rPr lang="en-US" sz="1600" dirty="0" smtClean="0"/>
              <a:t>Automation frees up customer representatives: By automating routine tasks, businesses can allow customer service representatives to dedicate their time to more complex issues. This shift not only improves efficiency but also enhances the quality of support provided to customers.</a:t>
            </a:r>
          </a:p>
          <a:p>
            <a:pPr lvl="0" marL="228600" indent="-228600">
              <a:buChar char="•"/>
            </a:pPr>
            <a:r>
              <a:rPr lang="en-US" sz="1600" dirty="0" smtClean="0"/>
              <a:t>CRM systems enhance personalization: Customer Relationship Management systems play a vital role in modern customer service. They help businesses store and access customer data easily, enabling representatives to offer tailored experiences that boost satisfaction and loyalty.</a:t>
            </a:r>
          </a:p>
          <a:p>
            <a:pPr lvl="0" marL="228600" indent="-228600">
              <a:buChar char="•"/>
            </a:pPr>
            <a:r>
              <a:rPr lang="en-US" sz="1600" dirty="0" smtClean="0"/>
              <a:t>AI tools streamline customer inquiries: Chatbots and AI-driven support tools are transforming customer interactions by providing instant responses to common questions. They help manage inquiries efficiently and can escalate complex issues to human representatives when necessary.</a:t>
            </a:r>
          </a:p>
          <a:p>
            <a:pPr lvl="0" marL="228600" indent="-228600">
              <a:buChar char="•"/>
            </a:pPr>
            <a:r>
              <a:rPr lang="en-US" sz="1600" dirty="0" smtClean="0"/>
              <a:t>Social media enhances customer engagement: Social media platforms are now essential for effective customer service strategies. They allow businesses to engage with customers in real-time, gather feedback, and monitor brand sentiment, which can lead to improved loyalty and insights.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p:cNvSpPr>
            <a:spLocks noGrp="1"/>
          </p:cNvSpPr>
          <p:nvPr>
            <p:ph type="sldImg"/>
          </p:nvPr>
        </p:nvSpPr>
        <p:spPr/>
      </p:sp>
      <p:sp>
        <p:nvSpPr>
          <p:cNvPr id="3" name="Notes Placeholder"/>
          <p:cNvSpPr>
            <a:spLocks noGrp="1"/>
          </p:cNvSpPr>
          <p:nvPr>
            <p:ph type="body" idx="1"/>
          </p:nvPr>
        </p:nvSpPr>
        <p:spPr>
          <a:xfrm>
            <a:off x="685800" y="4826200"/>
            <a:ext cx="8536000" cy="2768600"/>
          </a:xfrm>
        </p:spPr>
        <p:txBody>
          <a:bodyPr/>
          <a:lstStyle/>
          <a:p>
            <a:pPr lvl="0" marL="228600" indent="-228600">
              <a:buChar char="•"/>
            </a:pPr>
            <a:r>
              <a:rPr lang="en-US" sz="1600" dirty="0" smtClean="0"/>
              <a:t>Shift to customer-centric mindset: Creating a customer-centric culture requires a fundamental shift in how a company thinks about its customers. It's essential to understand not just their needs, but also their values and experiences to truly serve them better.</a:t>
            </a:r>
          </a:p>
          <a:p>
            <a:pPr lvl="0" marL="228600" indent="-228600">
              <a:buChar char="•"/>
            </a:pPr>
            <a:r>
              <a:rPr lang="en-US" sz="1600" dirty="0" smtClean="0"/>
              <a:t>Involve all organizational levels: This cultural shift must encompass every level of the organization, from the CEO down to front-line staff. Everyone plays a role in fostering a customer-centric environment, and their involvement is crucial for success.</a:t>
            </a:r>
          </a:p>
          <a:p>
            <a:pPr lvl="0" marL="228600" indent="-228600">
              <a:buChar char="•"/>
            </a:pPr>
            <a:r>
              <a:rPr lang="en-US" sz="1600" dirty="0" smtClean="0"/>
              <a:t>Implement training programs: Training programs are vital to ensure that all employees grasp the values of customer centricity. These programs should guide employees on how to integrate these values into their daily roles and interactions with customers.</a:t>
            </a:r>
          </a:p>
          <a:p>
            <a:pPr lvl="0" marL="228600" indent="-228600">
              <a:buChar char="•"/>
            </a:pPr>
            <a:r>
              <a:rPr lang="en-US" sz="1600" dirty="0" smtClean="0"/>
              <a:t>Use recognition and rewards: Establishing recognition and reward systems can reinforce customer-centric behaviors within the organization. Celebrating employees who excel in customer service not only motivates them but also encourages others to adopt similar behaviors.</a:t>
            </a:r>
          </a:p>
          <a:p>
            <a:pPr lvl="0" marL="228600" indent="-228600">
              <a:buChar char="•"/>
            </a:pPr>
            <a:r>
              <a:rPr lang="en-US" sz="1600" dirty="0" smtClean="0"/>
              <a:t>Engage with customer feedback: Listening to customer feedback through various channels is critical for a customer-centric culture. Companies must act on this feedback to show customers that their opinions are valued and to continuously improve service.</a:t>
            </a:r>
          </a:p>
          <a:p>
            <a:pPr lvl="0" marL="228600" indent="-228600">
              <a:buChar char="•"/>
            </a:pPr>
            <a:r>
              <a:rPr lang="en-US" sz="1600" dirty="0" smtClean="0"/>
              <a:t>Create seamless customer experiences: A customer-centric culture aims to provide seamless and personalized experiences at every touchpoint. This attentiveness demonstrates to customers that they are central to the company's mission and enhances their overall experience.</a:t>
            </a:r>
          </a:p>
          <a:p>
            <a:pPr lvl="0" marL="228600" indent="-228600">
              <a:buChar char="•"/>
            </a:pPr>
            <a:r>
              <a:rPr lang="en-US" sz="1600" dirty="0" smtClean="0"/>
              <a:t>Measure customer-centric impact: It's important to measure the impact of a customer-centric culture using metrics like customer satisfaction surveys and net promoter scores. These measurements provide insights into performance and guide future strategies for improvement.</a:t>
            </a:r>
          </a:p>
        </p:txBody>
      </p:sp>
    </p:spTree>
  </p:cSld>
  <p:clrMapOvr>
    <a:masterClrMapping/>
  </p:clrMapOvr>
</p:note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promo.jpg"/>
    <Relationship Id="rId3" Type="http://schemas.openxmlformats.org/officeDocument/2006/relationships/image" Target="../media/logo_openelms_ai_logo.pn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A5_HR_Sales_Marketing_101.jpg"/>
    <Relationship Id="rId3" Type="http://schemas.openxmlformats.org/officeDocument/2006/relationships/image" Target="../media/logo_openelms_ai_logo.png"/>
    <Relationship Id="rId4" Type="http://schemas.openxmlformats.org/officeDocument/2006/relationships/notesSlide" Target="../notesSlides/notesSlide10.xml"/>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A3_Isometric_bikes_meetings_144.jpg"/>
    <Relationship Id="rId3" Type="http://schemas.openxmlformats.org/officeDocument/2006/relationships/image" Target="../media/logo_openelms_ai_logo.png"/>
    <Relationship Id="rId4" Type="http://schemas.openxmlformats.org/officeDocument/2006/relationships/notesSlide" Target="../notesSlides/notesSlide11.xml"/>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A9_Auditor_1.jpg"/>
    <Relationship Id="rId3" Type="http://schemas.openxmlformats.org/officeDocument/2006/relationships/image" Target="../media/logo_openelms_ai_logo.png"/>
    <Relationship Id="rId4" Type="http://schemas.openxmlformats.org/officeDocument/2006/relationships/notesSlide" Target="../notesSlides/notesSlide12.xml"/>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Customer-Service_a4.jpg"/>
    <Relationship Id="rId3" Type="http://schemas.openxmlformats.org/officeDocument/2006/relationships/image" Target="../media/logo_openelms_ai_logo.png"/>
    <Relationship Id="rId4" Type="http://schemas.openxmlformats.org/officeDocument/2006/relationships/notesSlide" Target="../notesSlides/notesSlide13.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A9_ISO 9001_20.jpg"/>
    <Relationship Id="rId3" Type="http://schemas.openxmlformats.org/officeDocument/2006/relationships/image" Target="../media/logo_openelms_ai_logo.png"/>
    <Relationship Id="rId4" Type="http://schemas.openxmlformats.org/officeDocument/2006/relationships/notesSlide" Target="../notesSlides/notesSlide2.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A3_Isometric_bikes_meetings_938.jpg"/>
    <Relationship Id="rId3" Type="http://schemas.openxmlformats.org/officeDocument/2006/relationships/image" Target="../media/logo_openelms_ai_logo.png"/>
    <Relationship Id="rId4" Type="http://schemas.openxmlformats.org/officeDocument/2006/relationships/notesSlide" Target="../notesSlides/notesSlide3.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Communications_a9.jpg"/>
    <Relationship Id="rId3" Type="http://schemas.openxmlformats.org/officeDocument/2006/relationships/image" Target="../media/logo_openelms_ai_logo.png"/>
    <Relationship Id="rId4" Type="http://schemas.openxmlformats.org/officeDocument/2006/relationships/notesSlide" Target="../notesSlides/notesSlide4.xml"/>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A9_CustomerService_27.jpg"/>
    <Relationship Id="rId3" Type="http://schemas.openxmlformats.org/officeDocument/2006/relationships/image" Target="../media/logo_openelms_ai_logo.png"/>
    <Relationship Id="rId4" Type="http://schemas.openxmlformats.org/officeDocument/2006/relationships/notesSlide" Target="../notesSlides/notesSlide5.xml"/>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A5_HR_Sales_Marketing_25.jpg"/>
    <Relationship Id="rId3" Type="http://schemas.openxmlformats.org/officeDocument/2006/relationships/image" Target="../media/logo_openelms_ai_logo.png"/>
    <Relationship Id="rId4" Type="http://schemas.openxmlformats.org/officeDocument/2006/relationships/notesSlide" Target="../notesSlides/notesSlide6.xml"/>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A9_Business meeting_58.jpg"/>
    <Relationship Id="rId3" Type="http://schemas.openxmlformats.org/officeDocument/2006/relationships/image" Target="../media/logo_openelms_ai_logo.png"/>
    <Relationship Id="rId4" Type="http://schemas.openxmlformats.org/officeDocument/2006/relationships/notesSlide" Target="../notesSlides/notesSlide7.xml"/>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A5_HR_Sales_Marketing_30.jpg"/>
    <Relationship Id="rId3" Type="http://schemas.openxmlformats.org/officeDocument/2006/relationships/image" Target="../media/logo_openelms_ai_logo.png"/>
    <Relationship Id="rId4" Type="http://schemas.openxmlformats.org/officeDocument/2006/relationships/notesSlide" Target="../notesSlides/notesSlide8.xml"/>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A3_1aaBusiness_Concepts_111.jpg"/>
    <Relationship Id="rId3" Type="http://schemas.openxmlformats.org/officeDocument/2006/relationships/image" Target="../media/logo_openelms_ai_logo.png"/>
    <Relationship Id="rId4" Type="http://schemas.openxmlformats.org/officeDocument/2006/relationships/notesSlide" Target="../notesSlides/notesSlide9.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romo"/>
          <p:cNvPicPr/>
          <p:nvPr/>
        </p:nvPicPr>
        <p:blipFill>
          <a:blip r:embed="rId2"/>
          <a:stretch>
            <a:fillRect/>
          </a:stretch>
        </p:blipFill>
        <p:spPr>
          <a:xfrm>
            <a:off x="0" y="0"/>
            <a:ext cx="10700000" cy="6500000"/>
          </a:xfrm>
          <a:prstGeom prst="rect">
            <a:avLst/>
          </a:prstGeom>
        </p:spPr>
      </p:pic>
      <p:pic>
        <p:nvPicPr>
          <p:cNvPr id="3" name="CompanyLogo"/>
          <p:cNvPicPr/>
          <p:nvPr/>
        </p:nvPicPr>
        <p:blipFill>
          <a:blip r:embed="rId3"/>
          <a:stretch>
            <a:fillRect/>
          </a:stretch>
        </p:blipFill>
        <p:spPr>
          <a:xfrm>
            <a:off x="4164546" y="5600000"/>
            <a:ext cx="2370909" cy="800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ckground"/>
          <p:cNvPicPr/>
          <p:nvPr/>
        </p:nvPicPr>
        <p:blipFill>
          <a:blip r:embed="rId2"/>
          <a:stretch>
            <a:fillRect/>
          </a:stretch>
        </p:blipFill>
        <p:spPr>
          <a:xfrm>
            <a:off x="0" y="0"/>
            <a:ext cx="10700000" cy="6500000"/>
          </a:xfrm>
          <a:prstGeom prst="rect">
            <a:avLst/>
          </a:prstGeom>
        </p:spPr>
      </p:pic>
      <p:sp>
        <p:nvSpPr>
          <p:cNvPr id="5" name="WhiteOverlay"/>
          <p:cNvSpPr/>
          <p:nvPr/>
        </p:nvSpPr>
        <p:spPr>
          <a:xfrm>
            <a:off x="3566667" y="0"/>
            <a:ext cx="7133333" cy="6500000"/>
          </a:xfrm>
          <a:prstGeom prst="rect">
            <a:avLst/>
          </a:prstGeom>
          <a:solidFill>
            <a:srgbClr val="FFFFFF">
              <a:alpha val="85000"/>
            </a:srgbClr>
          </a:solidFill>
        </p:spPr>
        <p:txBody>
          <a:bodyPr/>
          <a:lstStyle/>
          <a:p/>
        </p:txBody>
      </p:sp>
      <p:pic>
        <p:nvPicPr>
          <p:cNvPr id="6" name="CompanyLogo"/>
          <p:cNvPicPr/>
          <p:nvPr/>
        </p:nvPicPr>
        <p:blipFill>
          <a:blip r:embed="rId3"/>
          <a:stretch>
            <a:fillRect/>
          </a:stretch>
        </p:blipFill>
        <p:spPr>
          <a:xfrm>
            <a:off x="200000" y="200000"/>
            <a:ext cx="1500000" cy="506135"/>
          </a:xfrm>
          <a:prstGeom prst="rect">
            <a:avLst/>
          </a:prstGeom>
        </p:spPr>
      </p:pic>
      <p:sp>
        <p:nvSpPr>
          <p:cNvPr id="2" name="Title"/>
          <p:cNvSpPr>
            <a:spLocks noGrp="1"/>
          </p:cNvSpPr>
          <p:nvPr>
            <p:ph type="title"/>
          </p:nvPr>
        </p:nvSpPr>
        <p:spPr>
          <a:xfrm>
            <a:off x="3700000" y="300000"/>
            <a:ext cx="6800000" cy="1200000"/>
          </a:xfrm>
        </p:spPr>
        <p:txBody>
          <a:bodyPr/>
          <a:lstStyle/>
          <a:p>
            <a:r>
              <a:rPr lang="en-US" sz="3200" b="1" dirty="0" smtClean="0"/>
              <a:t>Measuring Customer Service Success</a:t>
            </a:r>
          </a:p>
        </p:txBody>
      </p:sp>
      <p:sp>
        <p:nvSpPr>
          <p:cNvPr id="3" name="Content"/>
          <p:cNvSpPr>
            <a:spLocks noGrp="1"/>
          </p:cNvSpPr>
          <p:nvPr>
            <p:ph type="body" idx="1"/>
          </p:nvPr>
        </p:nvSpPr>
        <p:spPr>
          <a:xfrm>
            <a:off x="3700000" y="1600000"/>
            <a:ext cx="6800000" cy="4600000"/>
          </a:xfrm>
        </p:spPr>
        <p:txBody>
          <a:bodyPr/>
          <a:lstStyle/>
          <a:p>
            <a:pPr lvl="0" marL="228600" indent="-228600">
              <a:buChar char="•"/>
            </a:pPr>
            <a:r>
              <a:rPr lang="en-US" sz="2400" dirty="0" smtClean="0"/>
              <a:t>Importance of measuring customer service</a:t>
            </a:r>
          </a:p>
          <a:p>
            <a:pPr lvl="0" marL="228600" indent="-228600">
              <a:buChar char="•"/>
            </a:pPr>
            <a:r>
              <a:rPr lang="en-US" sz="2400" dirty="0" smtClean="0"/>
              <a:t>Key Performance Indicators (KPIs)</a:t>
            </a:r>
          </a:p>
          <a:p>
            <a:pPr lvl="0" marL="228600" indent="-228600">
              <a:buChar char="•"/>
            </a:pPr>
            <a:r>
              <a:rPr lang="en-US" sz="2400" dirty="0" smtClean="0"/>
              <a:t>Qualitative feedback matters</a:t>
            </a:r>
          </a:p>
          <a:p>
            <a:pPr lvl="0" marL="228600" indent="-228600">
              <a:buChar char="•"/>
            </a:pPr>
            <a:r>
              <a:rPr lang="en-US" sz="2400" dirty="0" smtClean="0"/>
              <a:t>Benchmarking against competitors</a:t>
            </a:r>
          </a:p>
          <a:p>
            <a:pPr lvl="0" marL="228600" indent="-228600">
              <a:buChar char="•"/>
            </a:pPr>
            <a:r>
              <a:rPr lang="en-US" sz="2400" dirty="0" smtClean="0"/>
              <a:t>Acting on collected data</a:t>
            </a:r>
          </a:p>
          <a:p>
            <a:pPr lvl="0" marL="228600" indent="-228600">
              <a:buChar char="•"/>
            </a:pPr>
            <a:r>
              <a:rPr lang="en-US" sz="2400" dirty="0" smtClean="0"/>
              <a:t>Continuous improvement is essential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ckground"/>
          <p:cNvPicPr/>
          <p:nvPr/>
        </p:nvPicPr>
        <p:blipFill>
          <a:blip r:embed="rId2"/>
          <a:stretch>
            <a:fillRect/>
          </a:stretch>
        </p:blipFill>
        <p:spPr>
          <a:xfrm>
            <a:off x="0" y="0"/>
            <a:ext cx="10700000" cy="6500000"/>
          </a:xfrm>
          <a:prstGeom prst="rect">
            <a:avLst/>
          </a:prstGeom>
        </p:spPr>
      </p:pic>
      <p:sp>
        <p:nvSpPr>
          <p:cNvPr id="5" name="WhiteOverlay"/>
          <p:cNvSpPr/>
          <p:nvPr/>
        </p:nvSpPr>
        <p:spPr>
          <a:xfrm>
            <a:off x="3566667" y="0"/>
            <a:ext cx="7133333" cy="6500000"/>
          </a:xfrm>
          <a:prstGeom prst="rect">
            <a:avLst/>
          </a:prstGeom>
          <a:solidFill>
            <a:srgbClr val="FFFFFF">
              <a:alpha val="85000"/>
            </a:srgbClr>
          </a:solidFill>
        </p:spPr>
        <p:txBody>
          <a:bodyPr/>
          <a:lstStyle/>
          <a:p/>
        </p:txBody>
      </p:sp>
      <p:pic>
        <p:nvPicPr>
          <p:cNvPr id="6" name="CompanyLogo"/>
          <p:cNvPicPr/>
          <p:nvPr/>
        </p:nvPicPr>
        <p:blipFill>
          <a:blip r:embed="rId3"/>
          <a:stretch>
            <a:fillRect/>
          </a:stretch>
        </p:blipFill>
        <p:spPr>
          <a:xfrm>
            <a:off x="200000" y="200000"/>
            <a:ext cx="1500000" cy="506135"/>
          </a:xfrm>
          <a:prstGeom prst="rect">
            <a:avLst/>
          </a:prstGeom>
        </p:spPr>
      </p:pic>
      <p:sp>
        <p:nvSpPr>
          <p:cNvPr id="2" name="Title"/>
          <p:cNvSpPr>
            <a:spLocks noGrp="1"/>
          </p:cNvSpPr>
          <p:nvPr>
            <p:ph type="title"/>
          </p:nvPr>
        </p:nvSpPr>
        <p:spPr>
          <a:xfrm>
            <a:off x="3700000" y="300000"/>
            <a:ext cx="6800000" cy="1200000"/>
          </a:xfrm>
        </p:spPr>
        <p:txBody>
          <a:bodyPr/>
          <a:lstStyle/>
          <a:p>
            <a:r>
              <a:rPr lang="en-US" sz="3200" b="1" dirty="0" smtClean="0"/>
              <a:t>Continuous Improvement in Customer Service</a:t>
            </a:r>
          </a:p>
        </p:txBody>
      </p:sp>
      <p:sp>
        <p:nvSpPr>
          <p:cNvPr id="3" name="Content"/>
          <p:cNvSpPr>
            <a:spLocks noGrp="1"/>
          </p:cNvSpPr>
          <p:nvPr>
            <p:ph type="body" idx="1"/>
          </p:nvPr>
        </p:nvSpPr>
        <p:spPr>
          <a:xfrm>
            <a:off x="3700000" y="1600000"/>
            <a:ext cx="6800000" cy="4600000"/>
          </a:xfrm>
        </p:spPr>
        <p:txBody>
          <a:bodyPr/>
          <a:lstStyle/>
          <a:p>
            <a:pPr lvl="0" marL="228600" indent="-228600">
              <a:buChar char="•"/>
            </a:pPr>
            <a:r>
              <a:rPr lang="en-US" sz="2400" dirty="0" smtClean="0"/>
              <a:t>Ongoing commitment to improvement</a:t>
            </a:r>
          </a:p>
          <a:p>
            <a:pPr lvl="0" marL="228600" indent="-228600">
              <a:buChar char="•"/>
            </a:pPr>
            <a:r>
              <a:rPr lang="en-US" sz="2400" dirty="0" smtClean="0"/>
              <a:t>Importance of customer feedback</a:t>
            </a:r>
          </a:p>
          <a:p>
            <a:pPr lvl="0" marL="228600" indent="-228600">
              <a:buChar char="•"/>
            </a:pPr>
            <a:r>
              <a:rPr lang="en-US" sz="2400" dirty="0" smtClean="0"/>
              <a:t>Regular employee training sessions</a:t>
            </a:r>
          </a:p>
          <a:p>
            <a:pPr lvl="0" marL="228600" indent="-228600">
              <a:buChar char="•"/>
            </a:pPr>
            <a:r>
              <a:rPr lang="en-US" sz="2400" dirty="0" smtClean="0"/>
              <a:t>Stay updated on industry trends</a:t>
            </a:r>
          </a:p>
          <a:p>
            <a:pPr lvl="0" marL="228600" indent="-228600">
              <a:buChar char="•"/>
            </a:pPr>
            <a:r>
              <a:rPr lang="en-US" sz="2400" dirty="0" smtClean="0"/>
              <a:t>Create a positive feedback loop</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ckground"/>
          <p:cNvPicPr/>
          <p:nvPr/>
        </p:nvPicPr>
        <p:blipFill>
          <a:blip r:embed="rId2"/>
          <a:stretch>
            <a:fillRect/>
          </a:stretch>
        </p:blipFill>
        <p:spPr>
          <a:xfrm>
            <a:off x="0" y="0"/>
            <a:ext cx="10700000" cy="6500000"/>
          </a:xfrm>
          <a:prstGeom prst="rect">
            <a:avLst/>
          </a:prstGeom>
        </p:spPr>
      </p:pic>
      <p:sp>
        <p:nvSpPr>
          <p:cNvPr id="5" name="WhiteOverlay"/>
          <p:cNvSpPr/>
          <p:nvPr/>
        </p:nvSpPr>
        <p:spPr>
          <a:xfrm>
            <a:off x="3566667" y="0"/>
            <a:ext cx="7133333" cy="6500000"/>
          </a:xfrm>
          <a:prstGeom prst="rect">
            <a:avLst/>
          </a:prstGeom>
          <a:solidFill>
            <a:srgbClr val="FFFFFF">
              <a:alpha val="85000"/>
            </a:srgbClr>
          </a:solidFill>
        </p:spPr>
        <p:txBody>
          <a:bodyPr/>
          <a:lstStyle/>
          <a:p/>
        </p:txBody>
      </p:sp>
      <p:pic>
        <p:nvPicPr>
          <p:cNvPr id="6" name="CompanyLogo"/>
          <p:cNvPicPr/>
          <p:nvPr/>
        </p:nvPicPr>
        <p:blipFill>
          <a:blip r:embed="rId3"/>
          <a:stretch>
            <a:fillRect/>
          </a:stretch>
        </p:blipFill>
        <p:spPr>
          <a:xfrm>
            <a:off x="200000" y="200000"/>
            <a:ext cx="1500000" cy="506135"/>
          </a:xfrm>
          <a:prstGeom prst="rect">
            <a:avLst/>
          </a:prstGeom>
        </p:spPr>
      </p:pic>
      <p:sp>
        <p:nvSpPr>
          <p:cNvPr id="2" name="Title"/>
          <p:cNvSpPr>
            <a:spLocks noGrp="1"/>
          </p:cNvSpPr>
          <p:nvPr>
            <p:ph type="title"/>
          </p:nvPr>
        </p:nvSpPr>
        <p:spPr>
          <a:xfrm>
            <a:off x="3700000" y="300000"/>
            <a:ext cx="6800000" cy="1200000"/>
          </a:xfrm>
        </p:spPr>
        <p:txBody>
          <a:bodyPr/>
          <a:lstStyle/>
          <a:p>
            <a:r>
              <a:rPr lang="en-US" sz="3200" b="1" dirty="0" smtClean="0"/>
              <a:t>Case Studies: Best Practices in Action</a:t>
            </a:r>
          </a:p>
        </p:txBody>
      </p:sp>
      <p:sp>
        <p:nvSpPr>
          <p:cNvPr id="3" name="Content"/>
          <p:cNvSpPr>
            <a:spLocks noGrp="1"/>
          </p:cNvSpPr>
          <p:nvPr>
            <p:ph type="body" idx="1"/>
          </p:nvPr>
        </p:nvSpPr>
        <p:spPr>
          <a:xfrm>
            <a:off x="3700000" y="1600000"/>
            <a:ext cx="6800000" cy="4600000"/>
          </a:xfrm>
        </p:spPr>
        <p:txBody>
          <a:bodyPr/>
          <a:lstStyle/>
          <a:p>
            <a:pPr lvl="0" marL="228600" indent="-228600">
              <a:buChar char="•"/>
            </a:pPr>
            <a:r>
              <a:rPr lang="en-US" sz="2400" dirty="0" smtClean="0"/>
              <a:t>Innovative strategies drive customer service</a:t>
            </a:r>
          </a:p>
          <a:p>
            <a:pPr lvl="0" marL="228600" indent="-228600">
              <a:buChar char="•"/>
            </a:pPr>
            <a:r>
              <a:rPr lang="en-US" sz="2400" dirty="0" smtClean="0"/>
              <a:t>E-commerce excellence in customer returns</a:t>
            </a:r>
          </a:p>
          <a:p>
            <a:pPr lvl="0" marL="228600" indent="-228600">
              <a:buChar char="•"/>
            </a:pPr>
            <a:r>
              <a:rPr lang="en-US" sz="2400" dirty="0" smtClean="0"/>
              <a:t>Personalized tech support enhances loyalty</a:t>
            </a:r>
          </a:p>
          <a:p>
            <a:pPr lvl="0" marL="228600" indent="-228600">
              <a:buChar char="•"/>
            </a:pPr>
            <a:r>
              <a:rPr lang="en-US" sz="2400" dirty="0" smtClean="0"/>
              <a:t>Personalization creates emotional connections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ckground"/>
          <p:cNvPicPr/>
          <p:nvPr/>
        </p:nvPicPr>
        <p:blipFill>
          <a:blip r:embed="rId2"/>
          <a:stretch>
            <a:fillRect/>
          </a:stretch>
        </p:blipFill>
        <p:spPr>
          <a:xfrm>
            <a:off x="0" y="0"/>
            <a:ext cx="10700000" cy="6500000"/>
          </a:xfrm>
          <a:prstGeom prst="rect">
            <a:avLst/>
          </a:prstGeom>
        </p:spPr>
      </p:pic>
      <p:sp>
        <p:nvSpPr>
          <p:cNvPr id="5" name="WhiteOverlay"/>
          <p:cNvSpPr/>
          <p:nvPr/>
        </p:nvSpPr>
        <p:spPr>
          <a:xfrm>
            <a:off x="3566667" y="0"/>
            <a:ext cx="7133333" cy="6500000"/>
          </a:xfrm>
          <a:prstGeom prst="rect">
            <a:avLst/>
          </a:prstGeom>
          <a:solidFill>
            <a:srgbClr val="FFFFFF">
              <a:alpha val="85000"/>
            </a:srgbClr>
          </a:solidFill>
        </p:spPr>
        <p:txBody>
          <a:bodyPr/>
          <a:lstStyle/>
          <a:p/>
        </p:txBody>
      </p:sp>
      <p:pic>
        <p:nvPicPr>
          <p:cNvPr id="6" name="CompanyLogo"/>
          <p:cNvPicPr/>
          <p:nvPr/>
        </p:nvPicPr>
        <p:blipFill>
          <a:blip r:embed="rId3"/>
          <a:stretch>
            <a:fillRect/>
          </a:stretch>
        </p:blipFill>
        <p:spPr>
          <a:xfrm>
            <a:off x="200000" y="200000"/>
            <a:ext cx="1500000" cy="506135"/>
          </a:xfrm>
          <a:prstGeom prst="rect">
            <a:avLst/>
          </a:prstGeom>
        </p:spPr>
      </p:pic>
      <p:sp>
        <p:nvSpPr>
          <p:cNvPr id="2" name="Title"/>
          <p:cNvSpPr>
            <a:spLocks noGrp="1"/>
          </p:cNvSpPr>
          <p:nvPr>
            <p:ph type="title"/>
          </p:nvPr>
        </p:nvSpPr>
        <p:spPr>
          <a:xfrm>
            <a:off x="3700000" y="300000"/>
            <a:ext cx="6800000" cy="1200000"/>
          </a:xfrm>
        </p:spPr>
        <p:txBody>
          <a:bodyPr/>
          <a:lstStyle/>
          <a:p>
            <a:r>
              <a:rPr lang="en-US" sz="3200" b="1" dirty="0" smtClean="0"/>
              <a:t>&lt;p&gt;Conclusion and Next Steps&amp;nbsp;&lt;/p&gt;</a:t>
            </a:r>
          </a:p>
        </p:txBody>
      </p:sp>
      <p:sp>
        <p:nvSpPr>
          <p:cNvPr id="3" name="Content"/>
          <p:cNvSpPr>
            <a:spLocks noGrp="1"/>
          </p:cNvSpPr>
          <p:nvPr>
            <p:ph type="body" idx="1"/>
          </p:nvPr>
        </p:nvSpPr>
        <p:spPr>
          <a:xfrm>
            <a:off x="3700000" y="1600000"/>
            <a:ext cx="6800000" cy="4600000"/>
          </a:xfrm>
        </p:spPr>
        <p:txBody>
          <a:bodyPr/>
          <a:lstStyle/>
          <a:p>
            <a:pPr lvl="0" marL="228600" indent="-228600">
              <a:buChar char="•"/>
            </a:pPr>
            <a:r>
              <a:rPr lang="en-US" sz="2400" dirty="0" smtClean="0"/>
              <a:t>Reflect on customer service importance</a:t>
            </a:r>
          </a:p>
          <a:p>
            <a:pPr lvl="0" marL="228600" indent="-228600">
              <a:buChar char="•"/>
            </a:pPr>
            <a:r>
              <a:rPr lang="en-US" sz="2400" dirty="0" smtClean="0"/>
              <a:t>Exceed customer expectations</a:t>
            </a:r>
          </a:p>
          <a:p>
            <a:pPr lvl="0" marL="228600" indent="-228600">
              <a:buChar char="•"/>
            </a:pPr>
            <a:r>
              <a:rPr lang="en-US" sz="2400" dirty="0" smtClean="0"/>
              <a:t>Empower your organization</a:t>
            </a:r>
          </a:p>
          <a:p>
            <a:pPr lvl="0" marL="228600" indent="-228600">
              <a:buChar char="•"/>
            </a:pPr>
            <a:r>
              <a:rPr lang="en-US" sz="2400" dirty="0" smtClean="0"/>
              <a:t>Create memorable experiences</a:t>
            </a:r>
          </a:p>
          <a:p>
            <a:pPr lvl="0" marL="228600" indent="-228600">
              <a:buChar char="•"/>
            </a:pPr>
            <a:r>
              <a:rPr lang="en-US" sz="2400" dirty="0" smtClean="0"/>
              <a:t>Build valuable customer relationships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ckground"/>
          <p:cNvPicPr/>
          <p:nvPr/>
        </p:nvPicPr>
        <p:blipFill>
          <a:blip r:embed="rId2"/>
          <a:stretch>
            <a:fillRect/>
          </a:stretch>
        </p:blipFill>
        <p:spPr>
          <a:xfrm>
            <a:off x="0" y="0"/>
            <a:ext cx="10700000" cy="6500000"/>
          </a:xfrm>
          <a:prstGeom prst="rect">
            <a:avLst/>
          </a:prstGeom>
        </p:spPr>
      </p:pic>
      <p:sp>
        <p:nvSpPr>
          <p:cNvPr id="5" name="WhiteOverlay"/>
          <p:cNvSpPr/>
          <p:nvPr/>
        </p:nvSpPr>
        <p:spPr>
          <a:xfrm>
            <a:off x="3566667" y="0"/>
            <a:ext cx="7133333" cy="6500000"/>
          </a:xfrm>
          <a:prstGeom prst="rect">
            <a:avLst/>
          </a:prstGeom>
          <a:solidFill>
            <a:srgbClr val="FFFFFF">
              <a:alpha val="85000"/>
            </a:srgbClr>
          </a:solidFill>
        </p:spPr>
        <p:txBody>
          <a:bodyPr/>
          <a:lstStyle/>
          <a:p/>
        </p:txBody>
      </p:sp>
      <p:pic>
        <p:nvPicPr>
          <p:cNvPr id="6" name="CompanyLogo"/>
          <p:cNvPicPr/>
          <p:nvPr/>
        </p:nvPicPr>
        <p:blipFill>
          <a:blip r:embed="rId3"/>
          <a:stretch>
            <a:fillRect/>
          </a:stretch>
        </p:blipFill>
        <p:spPr>
          <a:xfrm>
            <a:off x="200000" y="200000"/>
            <a:ext cx="1500000" cy="506135"/>
          </a:xfrm>
          <a:prstGeom prst="rect">
            <a:avLst/>
          </a:prstGeom>
        </p:spPr>
      </p:pic>
      <p:sp>
        <p:nvSpPr>
          <p:cNvPr id="2" name="Title"/>
          <p:cNvSpPr>
            <a:spLocks noGrp="1"/>
          </p:cNvSpPr>
          <p:nvPr>
            <p:ph type="title"/>
          </p:nvPr>
        </p:nvSpPr>
        <p:spPr>
          <a:xfrm>
            <a:off x="3700000" y="300000"/>
            <a:ext cx="6800000" cy="1200000"/>
          </a:xfrm>
        </p:spPr>
        <p:txBody>
          <a:bodyPr/>
          <a:lstStyle/>
          <a:p>
            <a:r>
              <a:rPr lang="en-US" sz="3200" b="1" dirty="0" smtClean="0"/>
              <a:t>Introduction to Customer Service Excellence</a:t>
            </a:r>
          </a:p>
        </p:txBody>
      </p:sp>
      <p:sp>
        <p:nvSpPr>
          <p:cNvPr id="3" name="Content"/>
          <p:cNvSpPr>
            <a:spLocks noGrp="1"/>
          </p:cNvSpPr>
          <p:nvPr>
            <p:ph type="body" idx="1"/>
          </p:nvPr>
        </p:nvSpPr>
        <p:spPr>
          <a:xfrm>
            <a:off x="3700000" y="1600000"/>
            <a:ext cx="6800000" cy="4600000"/>
          </a:xfrm>
        </p:spPr>
        <p:txBody>
          <a:bodyPr/>
          <a:lstStyle/>
          <a:p>
            <a:pPr lvl="0" marL="228600" indent="-228600">
              <a:buChar char="•"/>
            </a:pPr>
            <a:r>
              <a:rPr lang="en-US" sz="2400" dirty="0" smtClean="0"/>
              <a:t>Course Overview and Objectives</a:t>
            </a:r>
          </a:p>
          <a:p>
            <a:pPr lvl="0" marL="228600" indent="-228600">
              <a:buChar char="•"/>
            </a:pPr>
            <a:r>
              <a:rPr lang="en-US" sz="2400" dirty="0" smtClean="0"/>
              <a:t>Importance of Customer Service</a:t>
            </a:r>
          </a:p>
          <a:p>
            <a:pPr lvl="0" marL="228600" indent="-228600">
              <a:buChar char="•"/>
            </a:pPr>
            <a:r>
              <a:rPr lang="en-US" sz="2400" dirty="0" smtClean="0"/>
              <a:t>Key Strategies for Excellence</a:t>
            </a:r>
          </a:p>
          <a:p>
            <a:pPr lvl="0" marL="228600" indent="-228600">
              <a:buChar char="•"/>
            </a:pPr>
            <a:r>
              <a:rPr lang="en-US" sz="2400" dirty="0" smtClean="0"/>
              <a:t>Real-World Applications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ckground"/>
          <p:cNvPicPr/>
          <p:nvPr/>
        </p:nvPicPr>
        <p:blipFill>
          <a:blip r:embed="rId2"/>
          <a:stretch>
            <a:fillRect/>
          </a:stretch>
        </p:blipFill>
        <p:spPr>
          <a:xfrm>
            <a:off x="0" y="0"/>
            <a:ext cx="10700000" cy="6500000"/>
          </a:xfrm>
          <a:prstGeom prst="rect">
            <a:avLst/>
          </a:prstGeom>
        </p:spPr>
      </p:pic>
      <p:sp>
        <p:nvSpPr>
          <p:cNvPr id="5" name="WhiteOverlay"/>
          <p:cNvSpPr/>
          <p:nvPr/>
        </p:nvSpPr>
        <p:spPr>
          <a:xfrm>
            <a:off x="3566667" y="0"/>
            <a:ext cx="7133333" cy="6500000"/>
          </a:xfrm>
          <a:prstGeom prst="rect">
            <a:avLst/>
          </a:prstGeom>
          <a:solidFill>
            <a:srgbClr val="FFFFFF">
              <a:alpha val="85000"/>
            </a:srgbClr>
          </a:solidFill>
        </p:spPr>
        <p:txBody>
          <a:bodyPr/>
          <a:lstStyle/>
          <a:p/>
        </p:txBody>
      </p:sp>
      <p:pic>
        <p:nvPicPr>
          <p:cNvPr id="6" name="CompanyLogo"/>
          <p:cNvPicPr/>
          <p:nvPr/>
        </p:nvPicPr>
        <p:blipFill>
          <a:blip r:embed="rId3"/>
          <a:stretch>
            <a:fillRect/>
          </a:stretch>
        </p:blipFill>
        <p:spPr>
          <a:xfrm>
            <a:off x="200000" y="200000"/>
            <a:ext cx="1500000" cy="506135"/>
          </a:xfrm>
          <a:prstGeom prst="rect">
            <a:avLst/>
          </a:prstGeom>
        </p:spPr>
      </p:pic>
      <p:sp>
        <p:nvSpPr>
          <p:cNvPr id="2" name="Title"/>
          <p:cNvSpPr>
            <a:spLocks noGrp="1"/>
          </p:cNvSpPr>
          <p:nvPr>
            <p:ph type="title"/>
          </p:nvPr>
        </p:nvSpPr>
        <p:spPr>
          <a:xfrm>
            <a:off x="3700000" y="300000"/>
            <a:ext cx="6800000" cy="1200000"/>
          </a:xfrm>
        </p:spPr>
        <p:txBody>
          <a:bodyPr/>
          <a:lstStyle/>
          <a:p>
            <a:r>
              <a:rPr lang="en-US" sz="3200" b="1" dirty="0" smtClean="0"/>
              <a:t>Understanding Customer Needs and Expectations</a:t>
            </a:r>
          </a:p>
        </p:txBody>
      </p:sp>
      <p:sp>
        <p:nvSpPr>
          <p:cNvPr id="3" name="Content"/>
          <p:cNvSpPr>
            <a:spLocks noGrp="1"/>
          </p:cNvSpPr>
          <p:nvPr>
            <p:ph type="body" idx="1"/>
          </p:nvPr>
        </p:nvSpPr>
        <p:spPr>
          <a:xfrm>
            <a:off x="3700000" y="1600000"/>
            <a:ext cx="6800000" cy="4600000"/>
          </a:xfrm>
        </p:spPr>
        <p:txBody>
          <a:bodyPr/>
          <a:lstStyle/>
          <a:p>
            <a:pPr lvl="0" marL="228600" indent="-228600">
              <a:buChar char="•"/>
            </a:pPr>
            <a:r>
              <a:rPr lang="en-US" sz="2400" dirty="0" smtClean="0"/>
              <a:t>Deep understanding of customer psyche</a:t>
            </a:r>
          </a:p>
          <a:p>
            <a:pPr lvl="0" marL="228600" indent="-228600">
              <a:buChar char="•"/>
            </a:pPr>
            <a:r>
              <a:rPr lang="en-US" sz="2400" dirty="0" smtClean="0"/>
              <a:t>Expectations as experience benchmarks</a:t>
            </a:r>
          </a:p>
          <a:p>
            <a:pPr lvl="0" marL="228600" indent="-228600">
              <a:buChar char="•"/>
            </a:pPr>
            <a:r>
              <a:rPr lang="en-US" sz="2400" dirty="0" smtClean="0"/>
              <a:t>Importance of personalized service</a:t>
            </a:r>
          </a:p>
          <a:p>
            <a:pPr lvl="0" marL="228600" indent="-228600">
              <a:buChar char="•"/>
            </a:pPr>
            <a:r>
              <a:rPr lang="en-US" sz="2400" dirty="0" smtClean="0"/>
              <a:t>Regular staff training is essential</a:t>
            </a:r>
          </a:p>
          <a:p>
            <a:pPr lvl="0" marL="228600" indent="-228600">
              <a:buChar char="•"/>
            </a:pPr>
            <a:r>
              <a:rPr lang="en-US" sz="2400" dirty="0" smtClean="0"/>
              <a:t>Leverage data analytics effectively</a:t>
            </a:r>
          </a:p>
          <a:p>
            <a:pPr lvl="0" marL="228600" indent="-228600">
              <a:buChar char="•"/>
            </a:pPr>
            <a:r>
              <a:rPr lang="en-US" sz="2400" dirty="0" smtClean="0"/>
              <a:t>Balance technology with personal touch</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ckground"/>
          <p:cNvPicPr/>
          <p:nvPr/>
        </p:nvPicPr>
        <p:blipFill>
          <a:blip r:embed="rId2"/>
          <a:stretch>
            <a:fillRect/>
          </a:stretch>
        </p:blipFill>
        <p:spPr>
          <a:xfrm>
            <a:off x="0" y="0"/>
            <a:ext cx="10700000" cy="6500000"/>
          </a:xfrm>
          <a:prstGeom prst="rect">
            <a:avLst/>
          </a:prstGeom>
        </p:spPr>
      </p:pic>
      <p:sp>
        <p:nvSpPr>
          <p:cNvPr id="5" name="WhiteOverlay"/>
          <p:cNvSpPr/>
          <p:nvPr/>
        </p:nvSpPr>
        <p:spPr>
          <a:xfrm>
            <a:off x="3566667" y="0"/>
            <a:ext cx="7133333" cy="6500000"/>
          </a:xfrm>
          <a:prstGeom prst="rect">
            <a:avLst/>
          </a:prstGeom>
          <a:solidFill>
            <a:srgbClr val="FFFFFF">
              <a:alpha val="85000"/>
            </a:srgbClr>
          </a:solidFill>
        </p:spPr>
        <p:txBody>
          <a:bodyPr/>
          <a:lstStyle/>
          <a:p/>
        </p:txBody>
      </p:sp>
      <p:pic>
        <p:nvPicPr>
          <p:cNvPr id="6" name="CompanyLogo"/>
          <p:cNvPicPr/>
          <p:nvPr/>
        </p:nvPicPr>
        <p:blipFill>
          <a:blip r:embed="rId3"/>
          <a:stretch>
            <a:fillRect/>
          </a:stretch>
        </p:blipFill>
        <p:spPr>
          <a:xfrm>
            <a:off x="200000" y="200000"/>
            <a:ext cx="1500000" cy="506135"/>
          </a:xfrm>
          <a:prstGeom prst="rect">
            <a:avLst/>
          </a:prstGeom>
        </p:spPr>
      </p:pic>
      <p:sp>
        <p:nvSpPr>
          <p:cNvPr id="2" name="Title"/>
          <p:cNvSpPr>
            <a:spLocks noGrp="1"/>
          </p:cNvSpPr>
          <p:nvPr>
            <p:ph type="title"/>
          </p:nvPr>
        </p:nvSpPr>
        <p:spPr>
          <a:xfrm>
            <a:off x="3700000" y="300000"/>
            <a:ext cx="6800000" cy="1200000"/>
          </a:xfrm>
        </p:spPr>
        <p:txBody>
          <a:bodyPr/>
          <a:lstStyle/>
          <a:p>
            <a:r>
              <a:rPr lang="en-US" sz="3200" b="1" dirty="0" smtClean="0"/>
              <a:t>Effective Communication Skills</a:t>
            </a:r>
          </a:p>
        </p:txBody>
      </p:sp>
      <p:sp>
        <p:nvSpPr>
          <p:cNvPr id="3" name="Content"/>
          <p:cNvSpPr>
            <a:spLocks noGrp="1"/>
          </p:cNvSpPr>
          <p:nvPr>
            <p:ph type="body" idx="1"/>
          </p:nvPr>
        </p:nvSpPr>
        <p:spPr>
          <a:xfrm>
            <a:off x="3700000" y="1600000"/>
            <a:ext cx="6800000" cy="4600000"/>
          </a:xfrm>
        </p:spPr>
        <p:txBody>
          <a:bodyPr/>
          <a:lstStyle/>
          <a:p>
            <a:pPr lvl="0" marL="228600" indent="-228600">
              <a:buChar char="•"/>
            </a:pPr>
            <a:r>
              <a:rPr lang="en-US" sz="2400" dirty="0" smtClean="0"/>
              <a:t>Communication is key to service</a:t>
            </a:r>
          </a:p>
          <a:p>
            <a:pPr lvl="0" marL="228600" indent="-228600">
              <a:buChar char="•"/>
            </a:pPr>
            <a:r>
              <a:rPr lang="en-US" sz="2400" dirty="0" smtClean="0"/>
              <a:t>Practice active listening skills</a:t>
            </a:r>
          </a:p>
          <a:p>
            <a:pPr lvl="0" marL="228600" indent="-228600">
              <a:buChar char="•"/>
            </a:pPr>
            <a:r>
              <a:rPr lang="en-US" sz="2400" dirty="0" smtClean="0"/>
              <a:t>Ensure clarity in explanations</a:t>
            </a:r>
          </a:p>
          <a:p>
            <a:pPr lvl="0" marL="228600" indent="-228600">
              <a:buChar char="•"/>
            </a:pPr>
            <a:r>
              <a:rPr lang="en-US" sz="2400" dirty="0" smtClean="0"/>
              <a:t>Use positive language techniques</a:t>
            </a:r>
          </a:p>
          <a:p>
            <a:pPr lvl="0" marL="228600" indent="-228600">
              <a:buChar char="•"/>
            </a:pPr>
            <a:r>
              <a:rPr lang="en-US" sz="2400" dirty="0" smtClean="0"/>
              <a:t>Recognize non-verbal cues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ckground"/>
          <p:cNvPicPr/>
          <p:nvPr/>
        </p:nvPicPr>
        <p:blipFill>
          <a:blip r:embed="rId2"/>
          <a:stretch>
            <a:fillRect/>
          </a:stretch>
        </p:blipFill>
        <p:spPr>
          <a:xfrm>
            <a:off x="0" y="0"/>
            <a:ext cx="10700000" cy="6500000"/>
          </a:xfrm>
          <a:prstGeom prst="rect">
            <a:avLst/>
          </a:prstGeom>
        </p:spPr>
      </p:pic>
      <p:sp>
        <p:nvSpPr>
          <p:cNvPr id="5" name="WhiteOverlay"/>
          <p:cNvSpPr/>
          <p:nvPr/>
        </p:nvSpPr>
        <p:spPr>
          <a:xfrm>
            <a:off x="3566667" y="0"/>
            <a:ext cx="7133333" cy="6500000"/>
          </a:xfrm>
          <a:prstGeom prst="rect">
            <a:avLst/>
          </a:prstGeom>
          <a:solidFill>
            <a:srgbClr val="FFFFFF">
              <a:alpha val="85000"/>
            </a:srgbClr>
          </a:solidFill>
        </p:spPr>
        <p:txBody>
          <a:bodyPr/>
          <a:lstStyle/>
          <a:p/>
        </p:txBody>
      </p:sp>
      <p:pic>
        <p:nvPicPr>
          <p:cNvPr id="6" name="CompanyLogo"/>
          <p:cNvPicPr/>
          <p:nvPr/>
        </p:nvPicPr>
        <p:blipFill>
          <a:blip r:embed="rId3"/>
          <a:stretch>
            <a:fillRect/>
          </a:stretch>
        </p:blipFill>
        <p:spPr>
          <a:xfrm>
            <a:off x="200000" y="200000"/>
            <a:ext cx="1500000" cy="506135"/>
          </a:xfrm>
          <a:prstGeom prst="rect">
            <a:avLst/>
          </a:prstGeom>
        </p:spPr>
      </p:pic>
      <p:sp>
        <p:nvSpPr>
          <p:cNvPr id="2" name="Title"/>
          <p:cNvSpPr>
            <a:spLocks noGrp="1"/>
          </p:cNvSpPr>
          <p:nvPr>
            <p:ph type="title"/>
          </p:nvPr>
        </p:nvSpPr>
        <p:spPr>
          <a:xfrm>
            <a:off x="3700000" y="300000"/>
            <a:ext cx="6800000" cy="1200000"/>
          </a:xfrm>
        </p:spPr>
        <p:txBody>
          <a:bodyPr/>
          <a:lstStyle/>
          <a:p>
            <a:r>
              <a:rPr lang="en-US" sz="3200" b="1" dirty="0" smtClean="0"/>
              <a:t>Building Lasting Customer Relationships</a:t>
            </a:r>
          </a:p>
        </p:txBody>
      </p:sp>
      <p:sp>
        <p:nvSpPr>
          <p:cNvPr id="3" name="Content"/>
          <p:cNvSpPr>
            <a:spLocks noGrp="1"/>
          </p:cNvSpPr>
          <p:nvPr>
            <p:ph type="body" idx="1"/>
          </p:nvPr>
        </p:nvSpPr>
        <p:spPr>
          <a:xfrm>
            <a:off x="3700000" y="1600000"/>
            <a:ext cx="6800000" cy="4600000"/>
          </a:xfrm>
        </p:spPr>
        <p:txBody>
          <a:bodyPr/>
          <a:lstStyle/>
          <a:p>
            <a:pPr lvl="0" marL="228600" indent="-228600">
              <a:buChar char="•"/>
            </a:pPr>
            <a:r>
              <a:rPr lang="en-US" sz="2400" dirty="0" smtClean="0"/>
              <a:t>Focus on customer needs</a:t>
            </a:r>
          </a:p>
          <a:p>
            <a:pPr lvl="0" marL="228600" indent="-228600">
              <a:buChar char="•"/>
            </a:pPr>
            <a:r>
              <a:rPr lang="en-US" sz="2400" dirty="0" smtClean="0"/>
              <a:t>Utilize personalization strategies</a:t>
            </a:r>
          </a:p>
          <a:p>
            <a:pPr lvl="0" marL="228600" indent="-228600">
              <a:buChar char="•"/>
            </a:pPr>
            <a:r>
              <a:rPr lang="en-US" sz="2400" dirty="0" smtClean="0"/>
              <a:t>Ensure consistent, high-quality service</a:t>
            </a:r>
          </a:p>
          <a:p>
            <a:pPr lvl="0" marL="228600" indent="-228600">
              <a:buChar char="•"/>
            </a:pPr>
            <a:r>
              <a:rPr lang="en-US" sz="2400" dirty="0" smtClean="0"/>
              <a:t>Be proactive in communication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ckground"/>
          <p:cNvPicPr/>
          <p:nvPr/>
        </p:nvPicPr>
        <p:blipFill>
          <a:blip r:embed="rId2"/>
          <a:stretch>
            <a:fillRect/>
          </a:stretch>
        </p:blipFill>
        <p:spPr>
          <a:xfrm>
            <a:off x="0" y="0"/>
            <a:ext cx="10700000" cy="6500000"/>
          </a:xfrm>
          <a:prstGeom prst="rect">
            <a:avLst/>
          </a:prstGeom>
        </p:spPr>
      </p:pic>
      <p:sp>
        <p:nvSpPr>
          <p:cNvPr id="5" name="WhiteOverlay"/>
          <p:cNvSpPr/>
          <p:nvPr/>
        </p:nvSpPr>
        <p:spPr>
          <a:xfrm>
            <a:off x="3566667" y="0"/>
            <a:ext cx="7133333" cy="6500000"/>
          </a:xfrm>
          <a:prstGeom prst="rect">
            <a:avLst/>
          </a:prstGeom>
          <a:solidFill>
            <a:srgbClr val="FFFFFF">
              <a:alpha val="85000"/>
            </a:srgbClr>
          </a:solidFill>
        </p:spPr>
        <p:txBody>
          <a:bodyPr/>
          <a:lstStyle/>
          <a:p/>
        </p:txBody>
      </p:sp>
      <p:pic>
        <p:nvPicPr>
          <p:cNvPr id="6" name="CompanyLogo"/>
          <p:cNvPicPr/>
          <p:nvPr/>
        </p:nvPicPr>
        <p:blipFill>
          <a:blip r:embed="rId3"/>
          <a:stretch>
            <a:fillRect/>
          </a:stretch>
        </p:blipFill>
        <p:spPr>
          <a:xfrm>
            <a:off x="200000" y="200000"/>
            <a:ext cx="1500000" cy="506135"/>
          </a:xfrm>
          <a:prstGeom prst="rect">
            <a:avLst/>
          </a:prstGeom>
        </p:spPr>
      </p:pic>
      <p:sp>
        <p:nvSpPr>
          <p:cNvPr id="2" name="Title"/>
          <p:cNvSpPr>
            <a:spLocks noGrp="1"/>
          </p:cNvSpPr>
          <p:nvPr>
            <p:ph type="title"/>
          </p:nvPr>
        </p:nvSpPr>
        <p:spPr>
          <a:xfrm>
            <a:off x="3700000" y="300000"/>
            <a:ext cx="6800000" cy="1200000"/>
          </a:xfrm>
        </p:spPr>
        <p:txBody>
          <a:bodyPr/>
          <a:lstStyle/>
          <a:p>
            <a:r>
              <a:rPr lang="en-US" sz="3200" b="1" dirty="0" smtClean="0"/>
              <a:t>Handling Complaints and Difficult Situations</a:t>
            </a:r>
          </a:p>
        </p:txBody>
      </p:sp>
      <p:sp>
        <p:nvSpPr>
          <p:cNvPr id="3" name="Content"/>
          <p:cNvSpPr>
            <a:spLocks noGrp="1"/>
          </p:cNvSpPr>
          <p:nvPr>
            <p:ph type="body" idx="1"/>
          </p:nvPr>
        </p:nvSpPr>
        <p:spPr>
          <a:xfrm>
            <a:off x="3700000" y="1600000"/>
            <a:ext cx="6800000" cy="4600000"/>
          </a:xfrm>
        </p:spPr>
        <p:txBody>
          <a:bodyPr/>
          <a:lstStyle/>
          <a:p>
            <a:pPr lvl="0" marL="228600" indent="-228600">
              <a:buChar char="•"/>
            </a:pPr>
            <a:r>
              <a:rPr lang="en-US" sz="2400" dirty="0" smtClean="0"/>
              <a:t>Impact on reputation and loyalty</a:t>
            </a:r>
          </a:p>
          <a:p>
            <a:pPr lvl="0" marL="228600" indent="-228600">
              <a:buChar char="•"/>
            </a:pPr>
            <a:r>
              <a:rPr lang="en-US" sz="2400" dirty="0" smtClean="0"/>
              <a:t>Active listening is essential</a:t>
            </a:r>
          </a:p>
          <a:p>
            <a:pPr lvl="0" marL="228600" indent="-228600">
              <a:buChar char="•"/>
            </a:pPr>
            <a:r>
              <a:rPr lang="en-US" sz="2400" dirty="0" smtClean="0"/>
              <a:t>Sincere apologies matter</a:t>
            </a:r>
          </a:p>
          <a:p>
            <a:pPr lvl="0" marL="228600" indent="-228600">
              <a:buChar char="•"/>
            </a:pPr>
            <a:r>
              <a:rPr lang="en-US" sz="2400" dirty="0" smtClean="0"/>
              <a:t>De-escalation techniques are vital</a:t>
            </a:r>
          </a:p>
          <a:p>
            <a:pPr lvl="0" marL="228600" indent="-228600">
              <a:buChar char="•"/>
            </a:pPr>
            <a:r>
              <a:rPr lang="en-US" sz="2400" dirty="0" smtClean="0"/>
              <a:t>Learn from every complaint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ckground"/>
          <p:cNvPicPr/>
          <p:nvPr/>
        </p:nvPicPr>
        <p:blipFill>
          <a:blip r:embed="rId2"/>
          <a:stretch>
            <a:fillRect/>
          </a:stretch>
        </p:blipFill>
        <p:spPr>
          <a:xfrm>
            <a:off x="0" y="0"/>
            <a:ext cx="10700000" cy="6500000"/>
          </a:xfrm>
          <a:prstGeom prst="rect">
            <a:avLst/>
          </a:prstGeom>
        </p:spPr>
      </p:pic>
      <p:sp>
        <p:nvSpPr>
          <p:cNvPr id="5" name="WhiteOverlay"/>
          <p:cNvSpPr/>
          <p:nvPr/>
        </p:nvSpPr>
        <p:spPr>
          <a:xfrm>
            <a:off x="3566667" y="0"/>
            <a:ext cx="7133333" cy="6500000"/>
          </a:xfrm>
          <a:prstGeom prst="rect">
            <a:avLst/>
          </a:prstGeom>
          <a:solidFill>
            <a:srgbClr val="FFFFFF">
              <a:alpha val="85000"/>
            </a:srgbClr>
          </a:solidFill>
        </p:spPr>
        <p:txBody>
          <a:bodyPr/>
          <a:lstStyle/>
          <a:p/>
        </p:txBody>
      </p:sp>
      <p:pic>
        <p:nvPicPr>
          <p:cNvPr id="6" name="CompanyLogo"/>
          <p:cNvPicPr/>
          <p:nvPr/>
        </p:nvPicPr>
        <p:blipFill>
          <a:blip r:embed="rId3"/>
          <a:stretch>
            <a:fillRect/>
          </a:stretch>
        </p:blipFill>
        <p:spPr>
          <a:xfrm>
            <a:off x="200000" y="200000"/>
            <a:ext cx="1500000" cy="506135"/>
          </a:xfrm>
          <a:prstGeom prst="rect">
            <a:avLst/>
          </a:prstGeom>
        </p:spPr>
      </p:pic>
      <p:sp>
        <p:nvSpPr>
          <p:cNvPr id="2" name="Title"/>
          <p:cNvSpPr>
            <a:spLocks noGrp="1"/>
          </p:cNvSpPr>
          <p:nvPr>
            <p:ph type="title"/>
          </p:nvPr>
        </p:nvSpPr>
        <p:spPr>
          <a:xfrm>
            <a:off x="3700000" y="300000"/>
            <a:ext cx="6800000" cy="1200000"/>
          </a:xfrm>
        </p:spPr>
        <p:txBody>
          <a:bodyPr/>
          <a:lstStyle/>
          <a:p>
            <a:r>
              <a:rPr lang="en-US" sz="3200" b="1" dirty="0" smtClean="0"/>
              <a:t>The Role of Emotional Intelligence in Customer Service</a:t>
            </a:r>
          </a:p>
        </p:txBody>
      </p:sp>
      <p:sp>
        <p:nvSpPr>
          <p:cNvPr id="3" name="Content"/>
          <p:cNvSpPr>
            <a:spLocks noGrp="1"/>
          </p:cNvSpPr>
          <p:nvPr>
            <p:ph type="body" idx="1"/>
          </p:nvPr>
        </p:nvSpPr>
        <p:spPr>
          <a:xfrm>
            <a:off x="3700000" y="1600000"/>
            <a:ext cx="6800000" cy="4600000"/>
          </a:xfrm>
        </p:spPr>
        <p:txBody>
          <a:bodyPr/>
          <a:lstStyle/>
          <a:p>
            <a:pPr lvl="0" marL="228600" indent="-228600">
              <a:buChar char="•"/>
            </a:pPr>
            <a:r>
              <a:rPr lang="en-US" sz="2400" dirty="0" smtClean="0"/>
              <a:t>Emotional Intelligence enhances customer service</a:t>
            </a:r>
          </a:p>
          <a:p>
            <a:pPr lvl="0" marL="228600" indent="-228600">
              <a:buChar char="•"/>
            </a:pPr>
            <a:r>
              <a:rPr lang="en-US" sz="2400" dirty="0" smtClean="0"/>
              <a:t>Self-awareness is essential for agents</a:t>
            </a:r>
          </a:p>
          <a:p>
            <a:pPr lvl="0" marL="228600" indent="-228600">
              <a:buChar char="•"/>
            </a:pPr>
            <a:r>
              <a:rPr lang="en-US" sz="2400" dirty="0" smtClean="0"/>
              <a:t>Social awareness improves customer interactions</a:t>
            </a:r>
          </a:p>
          <a:p>
            <a:pPr lvl="0" marL="228600" indent="-228600">
              <a:buChar char="•"/>
            </a:pPr>
            <a:r>
              <a:rPr lang="en-US" sz="2400" dirty="0" smtClean="0"/>
              <a:t>Relationship management builds customer loyalty</a:t>
            </a:r>
          </a:p>
          <a:p>
            <a:pPr lvl="0" marL="228600" indent="-228600">
              <a:buChar char="•"/>
            </a:pPr>
            <a:r>
              <a:rPr lang="en-US" sz="2400" dirty="0" smtClean="0"/>
              <a:t>EI training boosts team performance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ckground"/>
          <p:cNvPicPr/>
          <p:nvPr/>
        </p:nvPicPr>
        <p:blipFill>
          <a:blip r:embed="rId2"/>
          <a:stretch>
            <a:fillRect/>
          </a:stretch>
        </p:blipFill>
        <p:spPr>
          <a:xfrm>
            <a:off x="0" y="0"/>
            <a:ext cx="10700000" cy="6500000"/>
          </a:xfrm>
          <a:prstGeom prst="rect">
            <a:avLst/>
          </a:prstGeom>
        </p:spPr>
      </p:pic>
      <p:sp>
        <p:nvSpPr>
          <p:cNvPr id="5" name="WhiteOverlay"/>
          <p:cNvSpPr/>
          <p:nvPr/>
        </p:nvSpPr>
        <p:spPr>
          <a:xfrm>
            <a:off x="3566667" y="0"/>
            <a:ext cx="7133333" cy="6500000"/>
          </a:xfrm>
          <a:prstGeom prst="rect">
            <a:avLst/>
          </a:prstGeom>
          <a:solidFill>
            <a:srgbClr val="FFFFFF">
              <a:alpha val="85000"/>
            </a:srgbClr>
          </a:solidFill>
        </p:spPr>
        <p:txBody>
          <a:bodyPr/>
          <a:lstStyle/>
          <a:p/>
        </p:txBody>
      </p:sp>
      <p:pic>
        <p:nvPicPr>
          <p:cNvPr id="6" name="CompanyLogo"/>
          <p:cNvPicPr/>
          <p:nvPr/>
        </p:nvPicPr>
        <p:blipFill>
          <a:blip r:embed="rId3"/>
          <a:stretch>
            <a:fillRect/>
          </a:stretch>
        </p:blipFill>
        <p:spPr>
          <a:xfrm>
            <a:off x="200000" y="200000"/>
            <a:ext cx="1500000" cy="506135"/>
          </a:xfrm>
          <a:prstGeom prst="rect">
            <a:avLst/>
          </a:prstGeom>
        </p:spPr>
      </p:pic>
      <p:sp>
        <p:nvSpPr>
          <p:cNvPr id="2" name="Title"/>
          <p:cNvSpPr>
            <a:spLocks noGrp="1"/>
          </p:cNvSpPr>
          <p:nvPr>
            <p:ph type="title"/>
          </p:nvPr>
        </p:nvSpPr>
        <p:spPr>
          <a:xfrm>
            <a:off x="3700000" y="300000"/>
            <a:ext cx="6800000" cy="1200000"/>
          </a:xfrm>
        </p:spPr>
        <p:txBody>
          <a:bodyPr/>
          <a:lstStyle/>
          <a:p>
            <a:r>
              <a:rPr lang="en-US" sz="3200" b="1" dirty="0" smtClean="0"/>
              <a:t>Leveraging Technology for Enhanced Customer Service</a:t>
            </a:r>
          </a:p>
        </p:txBody>
      </p:sp>
      <p:sp>
        <p:nvSpPr>
          <p:cNvPr id="3" name="Content"/>
          <p:cNvSpPr>
            <a:spLocks noGrp="1"/>
          </p:cNvSpPr>
          <p:nvPr>
            <p:ph type="body" idx="1"/>
          </p:nvPr>
        </p:nvSpPr>
        <p:spPr>
          <a:xfrm>
            <a:off x="3700000" y="1600000"/>
            <a:ext cx="6800000" cy="4600000"/>
          </a:xfrm>
        </p:spPr>
        <p:txBody>
          <a:bodyPr/>
          <a:lstStyle/>
          <a:p>
            <a:pPr lvl="0" marL="228600" indent="-228600">
              <a:buChar char="•"/>
            </a:pPr>
            <a:r>
              <a:rPr lang="en-US" sz="2400" dirty="0" smtClean="0"/>
              <a:t>Technology is essential for customer service</a:t>
            </a:r>
          </a:p>
          <a:p>
            <a:pPr lvl="0" marL="228600" indent="-228600">
              <a:buChar char="•"/>
            </a:pPr>
            <a:r>
              <a:rPr lang="en-US" sz="2400" dirty="0" smtClean="0"/>
              <a:t>Automation frees up customer representatives</a:t>
            </a:r>
          </a:p>
          <a:p>
            <a:pPr lvl="0" marL="228600" indent="-228600">
              <a:buChar char="•"/>
            </a:pPr>
            <a:r>
              <a:rPr lang="en-US" sz="2400" dirty="0" smtClean="0"/>
              <a:t>CRM systems enhance personalization</a:t>
            </a:r>
          </a:p>
          <a:p>
            <a:pPr lvl="0" marL="228600" indent="-228600">
              <a:buChar char="•"/>
            </a:pPr>
            <a:r>
              <a:rPr lang="en-US" sz="2400" dirty="0" smtClean="0"/>
              <a:t>AI tools streamline customer inquiries</a:t>
            </a:r>
          </a:p>
          <a:p>
            <a:pPr lvl="0" marL="228600" indent="-228600">
              <a:buChar char="•"/>
            </a:pPr>
            <a:r>
              <a:rPr lang="en-US" sz="2400" dirty="0" smtClean="0"/>
              <a:t>Social media enhances customer engagement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ackground"/>
          <p:cNvPicPr/>
          <p:nvPr/>
        </p:nvPicPr>
        <p:blipFill>
          <a:blip r:embed="rId2"/>
          <a:stretch>
            <a:fillRect/>
          </a:stretch>
        </p:blipFill>
        <p:spPr>
          <a:xfrm>
            <a:off x="0" y="0"/>
            <a:ext cx="10700000" cy="6500000"/>
          </a:xfrm>
          <a:prstGeom prst="rect">
            <a:avLst/>
          </a:prstGeom>
        </p:spPr>
      </p:pic>
      <p:sp>
        <p:nvSpPr>
          <p:cNvPr id="5" name="WhiteOverlay"/>
          <p:cNvSpPr/>
          <p:nvPr/>
        </p:nvSpPr>
        <p:spPr>
          <a:xfrm>
            <a:off x="3566667" y="0"/>
            <a:ext cx="7133333" cy="6500000"/>
          </a:xfrm>
          <a:prstGeom prst="rect">
            <a:avLst/>
          </a:prstGeom>
          <a:solidFill>
            <a:srgbClr val="FFFFFF">
              <a:alpha val="85000"/>
            </a:srgbClr>
          </a:solidFill>
        </p:spPr>
        <p:txBody>
          <a:bodyPr/>
          <a:lstStyle/>
          <a:p/>
        </p:txBody>
      </p:sp>
      <p:pic>
        <p:nvPicPr>
          <p:cNvPr id="6" name="CompanyLogo"/>
          <p:cNvPicPr/>
          <p:nvPr/>
        </p:nvPicPr>
        <p:blipFill>
          <a:blip r:embed="rId3"/>
          <a:stretch>
            <a:fillRect/>
          </a:stretch>
        </p:blipFill>
        <p:spPr>
          <a:xfrm>
            <a:off x="200000" y="200000"/>
            <a:ext cx="1500000" cy="506135"/>
          </a:xfrm>
          <a:prstGeom prst="rect">
            <a:avLst/>
          </a:prstGeom>
        </p:spPr>
      </p:pic>
      <p:sp>
        <p:nvSpPr>
          <p:cNvPr id="2" name="Title"/>
          <p:cNvSpPr>
            <a:spLocks noGrp="1"/>
          </p:cNvSpPr>
          <p:nvPr>
            <p:ph type="title"/>
          </p:nvPr>
        </p:nvSpPr>
        <p:spPr>
          <a:xfrm>
            <a:off x="3700000" y="300000"/>
            <a:ext cx="6800000" cy="1200000"/>
          </a:xfrm>
        </p:spPr>
        <p:txBody>
          <a:bodyPr/>
          <a:lstStyle/>
          <a:p>
            <a:r>
              <a:rPr lang="en-US" sz="3200" b="1" dirty="0" smtClean="0"/>
              <a:t>Creating a Customer-Centric Culture</a:t>
            </a:r>
          </a:p>
        </p:txBody>
      </p:sp>
      <p:sp>
        <p:nvSpPr>
          <p:cNvPr id="3" name="Content"/>
          <p:cNvSpPr>
            <a:spLocks noGrp="1"/>
          </p:cNvSpPr>
          <p:nvPr>
            <p:ph type="body" idx="1"/>
          </p:nvPr>
        </p:nvSpPr>
        <p:spPr>
          <a:xfrm>
            <a:off x="3700000" y="1600000"/>
            <a:ext cx="6800000" cy="4600000"/>
          </a:xfrm>
        </p:spPr>
        <p:txBody>
          <a:bodyPr/>
          <a:lstStyle/>
          <a:p>
            <a:pPr lvl="0" marL="228600" indent="-228600">
              <a:buChar char="•"/>
            </a:pPr>
            <a:r>
              <a:rPr lang="en-US" sz="2400" dirty="0" smtClean="0"/>
              <a:t>Shift to customer-centric mindset</a:t>
            </a:r>
          </a:p>
          <a:p>
            <a:pPr lvl="0" marL="228600" indent="-228600">
              <a:buChar char="•"/>
            </a:pPr>
            <a:r>
              <a:rPr lang="en-US" sz="2400" dirty="0" smtClean="0"/>
              <a:t>Involve all organizational levels</a:t>
            </a:r>
          </a:p>
          <a:p>
            <a:pPr lvl="0" marL="228600" indent="-228600">
              <a:buChar char="•"/>
            </a:pPr>
            <a:r>
              <a:rPr lang="en-US" sz="2400" dirty="0" smtClean="0"/>
              <a:t>Implement training programs</a:t>
            </a:r>
          </a:p>
          <a:p>
            <a:pPr lvl="0" marL="228600" indent="-228600">
              <a:buChar char="•"/>
            </a:pPr>
            <a:r>
              <a:rPr lang="en-US" sz="2400" dirty="0" smtClean="0"/>
              <a:t>Use recognition and rewards</a:t>
            </a:r>
          </a:p>
          <a:p>
            <a:pPr lvl="0" marL="228600" indent="-228600">
              <a:buChar char="•"/>
            </a:pPr>
            <a:r>
              <a:rPr lang="en-US" sz="2400" dirty="0" smtClean="0"/>
              <a:t>Engage with customer feedback</a:t>
            </a:r>
          </a:p>
          <a:p>
            <a:pPr lvl="0" marL="228600" indent="-228600">
              <a:buChar char="•"/>
            </a:pPr>
            <a:r>
              <a:rPr lang="en-US" sz="2400" dirty="0" smtClean="0"/>
              <a:t>Create seamless customer experiences</a:t>
            </a:r>
          </a:p>
          <a:p>
            <a:pPr lvl="0" marL="228600" indent="-228600">
              <a:buChar char="•"/>
            </a:pPr>
            <a:r>
              <a:rPr lang="en-US" sz="2400" dirty="0" smtClean="0"/>
              <a:t>Measure customer-centric impact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