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jpg" ContentType="image/jpeg"/>
  <Default Extension="png" ContentType="image/png"/>
  <Default Extension="gif" ContentType="image/gif"/>
  <Override PartName="/ppt/presentation.xml" ContentType="application/vnd.openxmlformats-officedocument.presentationml.presentation.main+xml"/>
  <Override PartName="/ppt/theme/theme1.xml" ContentType="application/vnd.openxmlformats-officedocument.them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0700000" cy="6500000"/>
</p:presentation>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Accounts for time value of money: NPV recognizes that money has a different value over time. A dollar today can earn interest, making it more valuable than a dollar received in the future. This principle is central to understanding why NPV is a vital tool for assessing investment profitability.</a:t>
            </a:r>
          </a:p>
          <a:p>
            <a:pPr lvl="0" marL="228600" indent="-228600">
              <a:buChar char="•"/>
            </a:pPr>
            <a:r>
              <a:rPr lang="en-US" sz="1600" dirty="0" smtClean="0"/>
              <a:t>Clear measure of profitability: A positive NPV indicates that an investment is expected to generate more income than it costs. This clarity allows stakeholders to prioritize projects effectively, ensuring resources are allocated to the most promising opportunities.</a:t>
            </a:r>
          </a:p>
          <a:p>
            <a:pPr lvl="0" marL="228600" indent="-228600">
              <a:buChar char="•"/>
            </a:pPr>
            <a:r>
              <a:rPr lang="en-US" sz="1600" dirty="0" smtClean="0"/>
              <a:t>Flexible for various investments: NPV can be applied to different types of investments, including capital projects and new product launches. This versatility makes it a powerful tool for financial analysis across diverse industries, allowing for tailored evaluations.</a:t>
            </a:r>
          </a:p>
          <a:p>
            <a:pPr lvl="0" marL="228600" indent="-228600">
              <a:buChar char="•"/>
            </a:pPr>
            <a:r>
              <a:rPr lang="en-US" sz="1600" dirty="0" smtClean="0"/>
              <a:t>Facilitates investment comparisons: By calculating the NPV for multiple investment options, decision-makers can easily determine which project offers the best potential return. This comparative analysis is essential for optimizing investment portfolios and maximizing returns.</a:t>
            </a:r>
          </a:p>
          <a:p>
            <a:pPr lvl="0" marL="228600" indent="-228600">
              <a:buChar char="•"/>
            </a:pPr>
            <a:r>
              <a:rPr lang="en-US" sz="1600" dirty="0" smtClean="0"/>
              <a:t>Encourages disciplined decision-making: Using NPV requires careful analysis and realistic cash flow projections, fostering a structured approach to financial decisions. This discipline helps organizations mitigate risks and avoid hasty investments, promoting long-term financial stability.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Dependence on cash flow accuracy: NPV heavily relies on the accuracy of cash flow estimates. If these estimates are overly optimistic or pessimistic, the calculated NPV may misguide investment decisions, especially in volatile markets.</a:t>
            </a:r>
          </a:p>
          <a:p>
            <a:pPr lvl="0" marL="228600" indent="-228600">
              <a:buChar char="•"/>
            </a:pPr>
            <a:r>
              <a:rPr lang="en-US" sz="1600" dirty="0" smtClean="0"/>
              <a:t>Impact of discount rate selection: The choice of discount rate is crucial as it represents the investment's risk and opportunity cost. An inappropriate discount rate can skew the NPV, making a project seem more or less attractive than it is.</a:t>
            </a:r>
          </a:p>
          <a:p>
            <a:pPr lvl="0" marL="228600" indent="-228600">
              <a:buChar char="•"/>
            </a:pPr>
            <a:r>
              <a:rPr lang="en-US" sz="1600" dirty="0" smtClean="0"/>
              <a:t>Reinvestment rate assumptions: NPV assumes cash flows are reinvested at the same discount rate, which is often unrealistic. Variations in the actual reinvestment rate can affect overall investment profitability and lead to discrepancies in expected returns.</a:t>
            </a:r>
          </a:p>
          <a:p>
            <a:pPr lvl="0" marL="228600" indent="-228600">
              <a:buChar char="•"/>
            </a:pPr>
            <a:r>
              <a:rPr lang="en-US" sz="1600" dirty="0" smtClean="0"/>
              <a:t>Scale bias towards larger projects: NPV may favor larger projects with higher cash flows, potentially ignoring smaller projects that could offer better returns on investment. This bias can misalign investment choices with strategic goals.</a:t>
            </a:r>
          </a:p>
          <a:p>
            <a:pPr lvl="0" marL="228600" indent="-228600">
              <a:buChar char="•"/>
            </a:pPr>
            <a:r>
              <a:rPr lang="en-US" sz="1600" dirty="0" smtClean="0"/>
              <a:t>Challenges with project duration comparison: NPV is less effective when comparing projects of different durations or cash flow patterns. In such scenarios, using metrics like Internal Rate of Return or Payback Period can provide clearer insights for decision-making.</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NPV crucial for capital budgeting: Net Present Value is a key metric in capital budgeting that helps businesses assess potential investments. By calculating NPV, companies can prioritize projects based on their expected returns, ensuring efficient resource allocation.</a:t>
            </a:r>
          </a:p>
          <a:p>
            <a:pPr lvl="0" marL="228600" indent="-228600">
              <a:buChar char="•"/>
            </a:pPr>
            <a:r>
              <a:rPr lang="en-US" sz="1600" dirty="0" smtClean="0"/>
              <a:t>NPV in mergers and acquisitions: In mergers and acquisitions, NPV is used to evaluate the value of target companies. A positive NPV suggests that acquiring a company will likely create value, guiding strategic decisions in the acquisition process.</a:t>
            </a:r>
          </a:p>
          <a:p>
            <a:pPr lvl="0" marL="228600" indent="-228600">
              <a:buChar char="•"/>
            </a:pPr>
            <a:r>
              <a:rPr lang="en-US" sz="1600" dirty="0" smtClean="0"/>
              <a:t>Real estate investment evaluations: Investors apply NPV to assess the profitability of real estate ventures. By analyzing projected rental income against costs, they can make informed decisions about purchasing or developing properties.</a:t>
            </a:r>
          </a:p>
          <a:p>
            <a:pPr lvl="0" marL="228600" indent="-228600">
              <a:buChar char="•"/>
            </a:pPr>
            <a:r>
              <a:rPr lang="en-US" sz="1600" dirty="0" smtClean="0"/>
              <a:t>NPV in project finance: For large-scale projects requiring significant capital, NPV plays a vital role in project finance. Financial institutions evaluate NPV to determine project viability, and a positive NPV can attract investors and secure necessary funding.</a:t>
            </a:r>
          </a:p>
          <a:p>
            <a:pPr lvl="0" marL="228600" indent="-228600">
              <a:buChar char="•"/>
            </a:pPr>
            <a:r>
              <a:rPr lang="en-US" sz="1600" dirty="0" smtClean="0"/>
              <a:t>Guiding new product launches: Companies use NPV to evaluate new product launches by forecasting future cash flows and comparing them to development costs. This analysis helps businesses decide whether to invest in new products or focus on existing ones.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NPV evaluates future cash flows: Net Present Value, or NPV, is essential for assessing the value of future cash flows. It helps in determining how much those cash flows are worth today, which is crucial for making informed financial decisions.</a:t>
            </a:r>
          </a:p>
          <a:p>
            <a:pPr lvl="0" marL="228600" indent="-228600">
              <a:buChar char="•"/>
            </a:pPr>
            <a:r>
              <a:rPr lang="en-US" sz="1600" dirty="0" smtClean="0"/>
              <a:t>Importance of NPV calculation: Calculating NPV accurately is vital for any financial analysis. It involves discounting future cash flows back to their present value, allowing for a clearer comparison of investments or projects.</a:t>
            </a:r>
          </a:p>
          <a:p>
            <a:pPr lvl="0" marL="228600" indent="-228600">
              <a:buChar char="•"/>
            </a:pPr>
            <a:r>
              <a:rPr lang="en-US" sz="1600" dirty="0" smtClean="0"/>
              <a:t>Interpreting NPV results: Understanding how to interpret NPV results is key. A positive NPV indicates that the projected earnings exceed the anticipated costs, suggesting a potentially profitable investment.</a:t>
            </a:r>
          </a:p>
          <a:p>
            <a:pPr lvl="0" marL="228600" indent="-228600">
              <a:buChar char="•"/>
            </a:pPr>
            <a:r>
              <a:rPr lang="en-US" sz="1600" dirty="0" smtClean="0"/>
              <a:t>Applications of NPV in finance: NPV has numerous applications in finance, from capital budgeting to project evaluation. By leveraging NPV, businesses can make strategic decisions that align with their financial goals.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Definition of Net Present Value: Net Present Value, or NPV, is a key financial metric that helps assess the profitability of an investment. It calculates the difference between the present value of cash inflows and outflows, allowing investors to gauge whether a project will generate a positive return.</a:t>
            </a:r>
          </a:p>
          <a:p>
            <a:pPr lvl="0" marL="228600" indent="-228600">
              <a:buChar char="•"/>
            </a:pPr>
            <a:r>
              <a:rPr lang="en-US" sz="1600" dirty="0" smtClean="0"/>
              <a:t>Importance of NPV in investments: NPV is crucial for decision-making in investments because it provides a clear measure of profitability. By understanding NPV, investors can make informed choices about which projects to pursue based on their potential financial returns.</a:t>
            </a:r>
          </a:p>
          <a:p>
            <a:pPr lvl="0" marL="228600" indent="-228600">
              <a:buChar char="•"/>
            </a:pPr>
            <a:r>
              <a:rPr lang="en-US" sz="1600" dirty="0" smtClean="0"/>
              <a:t>Cash inflows and outflows: In the context of NPV, cash inflows refer to the money generated from the investment, while cash outflows represent the costs associated with it. Evaluating these cash flows accurately is essential to determine the true value of an investment.</a:t>
            </a:r>
          </a:p>
          <a:p>
            <a:pPr lvl="0" marL="228600" indent="-228600">
              <a:buChar char="•"/>
            </a:pPr>
            <a:r>
              <a:rPr lang="en-US" sz="1600" dirty="0" smtClean="0"/>
              <a:t>Time value of money concept: NPV incorporates the time value of money, which means that a dollar today is worth more than a dollar in the future. This principle is fundamental to NPV calculations, as it discounts future cash flows to their present value, reflecting their true worth.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NPV assesses investment profitability: Net Present Value is crucial for evaluating whether the expected cash inflows of an investment will surpass its initial and ongoing costs. This metric helps stakeholders make informed decisions about where to allocate their resources effectively.</a:t>
            </a:r>
          </a:p>
          <a:p>
            <a:pPr lvl="0" marL="228600" indent="-228600">
              <a:buChar char="•"/>
            </a:pPr>
            <a:r>
              <a:rPr lang="en-US" sz="1600" dirty="0" smtClean="0"/>
              <a:t>Time value of money principle: NPV incorporates the time value of money, which means that a dollar today is worth more than a dollar in the future. By discounting future cash flows, NPV provides a clearer understanding of an investment's true value over time.</a:t>
            </a:r>
          </a:p>
          <a:p>
            <a:pPr lvl="0" marL="228600" indent="-228600">
              <a:buChar char="•"/>
            </a:pPr>
            <a:r>
              <a:rPr lang="en-US" sz="1600" dirty="0" smtClean="0"/>
              <a:t>Risk assessment through discount rates: NPV allows investors to adjust the discount rate based on the perceived risk associated with an investment. This means that riskier projects can have a higher discount rate applied, reflecting the uncertainty of their future cash flows.</a:t>
            </a:r>
          </a:p>
          <a:p>
            <a:pPr lvl="0" marL="228600" indent="-228600">
              <a:buChar char="•"/>
            </a:pPr>
            <a:r>
              <a:rPr lang="en-US" sz="1600" dirty="0" smtClean="0"/>
              <a:t>Benchmark for investment comparisons: By calculating NPV for various projects, investors can create a benchmark to prioritize investments with the highest expected returns. This systematic approach maximizes overall profitability by ensuring that capital is directed towards the most promising opportunities.</a:t>
            </a:r>
          </a:p>
          <a:p>
            <a:pPr lvl="0" marL="228600" indent="-228600">
              <a:buChar char="•"/>
            </a:pPr>
            <a:r>
              <a:rPr lang="en-US" sz="1600" dirty="0" smtClean="0"/>
              <a:t>Essential for financial decision-making: NPV is a vital tool for both financial analysis and decision-making. It empowers stakeholders by providing a comprehensive view of potential investments, enabling them to make choices that can significantly impact their financial success.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Dollar today worth more than future: The time value of money emphasizes that a dollar in hand today has greater value than a dollar received in the future. This is due to the potential earning capacity of money, which can generate returns over time.</a:t>
            </a:r>
          </a:p>
          <a:p>
            <a:pPr lvl="0" marL="228600" indent="-228600">
              <a:buChar char="•"/>
            </a:pPr>
            <a:r>
              <a:rPr lang="en-US" sz="1600" dirty="0" smtClean="0"/>
              <a:t>Money can earn returns over time: When you invest money, it can grow through interest or returns, demonstrating that delaying access to it means missing out on those earnings. For instance, a $100 investment at a 5% interest rate grows to $105 in one year.</a:t>
            </a:r>
          </a:p>
          <a:p>
            <a:pPr lvl="0" marL="228600" indent="-228600">
              <a:buChar char="•"/>
            </a:pPr>
            <a:r>
              <a:rPr lang="en-US" sz="1600" dirty="0" smtClean="0"/>
              <a:t>Inflation decreases money's value: As time passes, inflation erodes the purchasing power of money, making future dollars worth less than today’s dollars. This is a critical factor to consider when evaluating financial decisions.</a:t>
            </a:r>
          </a:p>
          <a:p>
            <a:pPr lvl="0" marL="228600" indent="-228600">
              <a:buChar char="•"/>
            </a:pPr>
            <a:r>
              <a:rPr lang="en-US" sz="1600" dirty="0" smtClean="0"/>
              <a:t>Adjust cash flows to present value: When comparing cash flows that occur at different times, it’s essential to adjust them to reflect their present value. This adjustment allows for accurate financial analysis and decision-making.</a:t>
            </a:r>
          </a:p>
          <a:p>
            <a:pPr lvl="0" marL="228600" indent="-228600">
              <a:buChar char="•"/>
            </a:pPr>
            <a:r>
              <a:rPr lang="en-US" sz="1600" dirty="0" smtClean="0"/>
              <a:t>Key for evaluating investments: Understanding the time value of money is vital for assessing investment opportunities. Metrics like Net Present Value (NPV) and Internal Rate of Return (IRR) utilize this principle to evaluate profitability.</a:t>
            </a:r>
          </a:p>
          <a:p>
            <a:pPr lvl="0" marL="228600" indent="-228600">
              <a:buChar char="•"/>
            </a:pPr>
            <a:r>
              <a:rPr lang="en-US" sz="1600" dirty="0" smtClean="0"/>
              <a:t>Discounting future cash flows: Decision-makers use discounting to bring future cash flows back to their present value. This process is crucial for making informed choices about resource allocation in financial projects.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NPV formula overview: The Net Present Value formula is essential for evaluating investment opportunities. It helps in determining whether the expected cash inflows from an investment will exceed the initial costs, guiding financial decision-making.</a:t>
            </a:r>
          </a:p>
          <a:p>
            <a:pPr lvl="0" marL="228600" indent="-228600">
              <a:buChar char="•"/>
            </a:pPr>
            <a:r>
              <a:rPr lang="en-US" sz="1600" dirty="0" smtClean="0"/>
              <a:t>Understanding cash inflow: Cash inflow in the NPV formula represents the anticipated earnings from an investment over time. It's crucial to accurately estimate these inflows to ensure the reliability of the NPV calculation.</a:t>
            </a:r>
          </a:p>
          <a:p>
            <a:pPr lvl="0" marL="228600" indent="-228600">
              <a:buChar char="•"/>
            </a:pPr>
            <a:r>
              <a:rPr lang="en-US" sz="1600" dirty="0" smtClean="0"/>
              <a:t>Role of discount rate: The discount rate reflects both the opportunity cost of capital and the risk associated with the investment. Choosing the right discount rate is vital, as it significantly impacts the present value of future cash inflows.</a:t>
            </a:r>
          </a:p>
          <a:p>
            <a:pPr lvl="0" marL="228600" indent="-228600">
              <a:buChar char="•"/>
            </a:pPr>
            <a:r>
              <a:rPr lang="en-US" sz="1600" dirty="0" smtClean="0"/>
              <a:t>Present value calculation: The formula calculates the present value of future cash inflows by discounting them back to today's terms. This adjustment accounts for the time value of money, ensuring a more accurate financial analysis.</a:t>
            </a:r>
          </a:p>
          <a:p>
            <a:pPr lvl="0" marL="228600" indent="-228600">
              <a:buChar char="•"/>
            </a:pPr>
            <a:r>
              <a:rPr lang="en-US" sz="1600" dirty="0" smtClean="0"/>
              <a:t>Interpreting NPV results: A positive NPV indicates a potentially profitable investment, while a negative NPV suggests that costs may exceed benefits. Understanding these results helps investors make informed choices about which projects to undertake.</a:t>
            </a:r>
          </a:p>
          <a:p>
            <a:pPr lvl="0" marL="228600" indent="-228600">
              <a:buChar char="•"/>
            </a:pPr>
            <a:r>
              <a:rPr lang="en-US" sz="1600" dirty="0" smtClean="0"/>
              <a:t>Importance of accurate estimates: Accurate estimation of cash inflows and the selection of an appropriate discount rate are critical for reliable NPV results. This precision enables better investment decisions and enhances financial planning.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Discount rate affects NPV calculations: The discount rate is a key factor in calculating Net Present Value (NPV). It reflects the required rate of return and is crucial for determining the present value of future cash flows.</a:t>
            </a:r>
          </a:p>
          <a:p>
            <a:pPr lvl="0" marL="228600" indent="-228600">
              <a:buChar char="•"/>
            </a:pPr>
            <a:r>
              <a:rPr lang="en-US" sz="1600" dirty="0" smtClean="0"/>
              <a:t>Higher rates indicate greater risk: A higher discount rate suggests that investors perceive more risk associated with the investment. This increased risk results in a lower present value of future cash flows, making it vital to choose the right rate.</a:t>
            </a:r>
          </a:p>
          <a:p>
            <a:pPr lvl="0" marL="228600" indent="-228600">
              <a:buChar char="•"/>
            </a:pPr>
            <a:r>
              <a:rPr lang="en-US" sz="1600" dirty="0" smtClean="0"/>
              <a:t>Lower rates suggest lower risk: Conversely, a lower discount rate indicates that the investment is seen as less risky. This leads to a higher present value, which can make an investment more attractive to potential investors.</a:t>
            </a:r>
          </a:p>
          <a:p>
            <a:pPr lvl="0" marL="228600" indent="-228600">
              <a:buChar char="•"/>
            </a:pPr>
            <a:r>
              <a:rPr lang="en-US" sz="1600" dirty="0" smtClean="0"/>
              <a:t>Sources for determining discount rate: The discount rate can be derived from various sources, such as the cost of capital or returns on alternative investments. Understanding these sources helps in selecting an appropriate rate for evaluating new projects.</a:t>
            </a:r>
          </a:p>
          <a:p>
            <a:pPr lvl="0" marL="228600" indent="-228600">
              <a:buChar char="•"/>
            </a:pPr>
            <a:r>
              <a:rPr lang="en-US" sz="1600" dirty="0" smtClean="0"/>
              <a:t>Impact of discount rate on NPV: Even a small change in the discount rate can significantly alter the NPV outcome. This highlights the importance of careful rate selection in investment decision-making.</a:t>
            </a:r>
          </a:p>
          <a:p>
            <a:pPr lvl="0" marL="228600" indent="-228600">
              <a:buChar char="•"/>
            </a:pPr>
            <a:r>
              <a:rPr lang="en-US" sz="1600" dirty="0" smtClean="0"/>
              <a:t>Use sensitivity analysis for decisions: Sensitivity analysis is a valuable tool to assess how changes in the discount rate impact NPV. This helps investors evaluate the robustness of their decisions under different economic scenarios.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Estimate future cash flows accurately: The first step in calculating NPV is to forecast the future cash flows from the investment. It's crucial to consider market conditions and operational costs to create realistic estimates, as these will heavily influence the NPV result.</a:t>
            </a:r>
          </a:p>
          <a:p>
            <a:pPr lvl="0" marL="228600" indent="-228600">
              <a:buChar char="•"/>
            </a:pPr>
            <a:r>
              <a:rPr lang="en-US" sz="1600" dirty="0" smtClean="0"/>
              <a:t>Determine appropriate discount rate: Next, you need to establish a discount rate that reflects the required return based on the investment's risk. This rate can be derived from the company's cost of capital or the expected returns of alternative investments, and it plays a critical role in the NPV calculation.</a:t>
            </a:r>
          </a:p>
          <a:p>
            <a:pPr lvl="0" marL="228600" indent="-228600">
              <a:buChar char="•"/>
            </a:pPr>
            <a:r>
              <a:rPr lang="en-US" sz="1600" dirty="0" smtClean="0"/>
              <a:t>Discount future cash flows: Once you have the future cash flows and discount rate, you can calculate the present value of those cash flows. Use the formula provided to convert future amounts into present values, which allows you to factor in the time value of money.</a:t>
            </a:r>
          </a:p>
          <a:p>
            <a:pPr lvl="0" marL="228600" indent="-228600">
              <a:buChar char="•"/>
            </a:pPr>
            <a:r>
              <a:rPr lang="en-US" sz="1600" dirty="0" smtClean="0"/>
              <a:t>Calculate NPV with formula: After obtaining the present values, subtract the initial investment from the total present value of cash inflows. A positive NPV indicates a potentially profitable investment, while a negative NPV suggests it may not be a good financial decision.</a:t>
            </a:r>
          </a:p>
          <a:p>
            <a:pPr lvl="0" marL="228600" indent="-228600">
              <a:buChar char="•"/>
            </a:pPr>
            <a:r>
              <a:rPr lang="en-US" sz="1600" dirty="0" smtClean="0"/>
              <a:t>Conduct sensitivity analysis: Finally, perform a sensitivity analysis to see how changes in cash flow estimates or the discount rate impact the NPV. This helps identify risks and uncertainties, allowing investors to make more informed decisions regarding the investment's viability.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Understanding Net Present Value (NPV): Net Present Value is a critical metric for evaluating investment opportunities. It helps in determining whether the future cash inflows from an investment outweigh the initial costs.</a:t>
            </a:r>
          </a:p>
          <a:p>
            <a:pPr lvl="0" marL="228600" indent="-228600">
              <a:buChar char="•"/>
            </a:pPr>
            <a:r>
              <a:rPr lang="en-US" sz="1600" dirty="0" smtClean="0"/>
              <a:t>Select an appropriate discount rate: Choosing the right discount rate is essential as it reflects the opportunity cost and risk of the investment. In our example, we used a 5% rate to calculate the present values of future cash inflows.</a:t>
            </a:r>
          </a:p>
          <a:p>
            <a:pPr lvl="0" marL="228600" indent="-228600">
              <a:buChar char="•"/>
            </a:pPr>
            <a:r>
              <a:rPr lang="en-US" sz="1600" dirty="0" smtClean="0"/>
              <a:t>Calculate present value of cash inflows: To find the present value of future cash inflows, we apply the NPV formula. For instance, the cash inflow of $300 in the first year is discounted to approximately $285.71.</a:t>
            </a:r>
          </a:p>
          <a:p>
            <a:pPr lvl="0" marL="228600" indent="-228600">
              <a:buChar char="•"/>
            </a:pPr>
            <a:r>
              <a:rPr lang="en-US" sz="1600" dirty="0" smtClean="0"/>
              <a:t>Sum present values for total: After calculating the present values for all cash inflows, we sum them up. This gives us a total present value, which is crucial for determining the NPV.</a:t>
            </a:r>
          </a:p>
          <a:p>
            <a:pPr lvl="0" marL="228600" indent="-228600">
              <a:buChar char="•"/>
            </a:pPr>
            <a:r>
              <a:rPr lang="en-US" sz="1600" dirty="0" smtClean="0"/>
              <a:t>Determine NPV from total present value: To find the NPV, subtract the initial investment from the total present value. A positive NPV, like our example's $300.94, indicates a potentially profitable investment.</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Positive NPV indicates profitability: A positive NPV suggests that the investment's projected earnings, after accounting for time and risk, exceed its initial costs. This is a strong indicator that the investment is likely to be profitable and should be considered for acceptance.</a:t>
            </a:r>
          </a:p>
          <a:p>
            <a:pPr lvl="0" marL="228600" indent="-228600">
              <a:buChar char="•"/>
            </a:pPr>
            <a:r>
              <a:rPr lang="en-US" sz="1600" dirty="0" smtClean="0"/>
              <a:t>Negative NPV signals potential loss: When the NPV is negative, it means that the costs of the investment outweigh the anticipated benefits. This serves as a warning sign that pursuing this investment may lead to financial losses.</a:t>
            </a:r>
          </a:p>
          <a:p>
            <a:pPr lvl="0" marL="228600" indent="-228600">
              <a:buChar char="•"/>
            </a:pPr>
            <a:r>
              <a:rPr lang="en-US" sz="1600" dirty="0" smtClean="0"/>
              <a:t>Zero NPV means break-even: An NPV of zero indicates that the investment is expected to break even, where returns equal costs. This situation often necessitates further analysis to determine if the investment is worth pursuing or if better opportunities exist.</a:t>
            </a:r>
          </a:p>
          <a:p>
            <a:pPr lvl="0" marL="228600" indent="-228600">
              <a:buChar char="•"/>
            </a:pPr>
            <a:r>
              <a:rPr lang="en-US" sz="1600" dirty="0" smtClean="0"/>
              <a:t>Context influences NPV interpretation: It's crucial to consider the broader context when interpreting NPV results, including the investment's risk profile, market conditions, and the investor's financial goals. These factors can significantly affect decision-making.</a:t>
            </a:r>
          </a:p>
          <a:p>
            <a:pPr lvl="0" marL="228600" indent="-228600">
              <a:buChar char="•"/>
            </a:pPr>
            <a:r>
              <a:rPr lang="en-US" sz="1600" dirty="0" smtClean="0"/>
              <a:t>Compare NPVs for prioritization: Comparing the NPVs of different projects can help investors prioritize their investments. This allows stakeholders to allocate resources more effectively, ensuring that they pursue the most beneficial opportunities.</a:t>
            </a:r>
          </a:p>
          <a:p>
            <a:pPr lvl="0" marL="228600" indent="-228600">
              <a:buChar char="•"/>
            </a:pPr>
            <a:r>
              <a:rPr lang="en-US" sz="1600" dirty="0" smtClean="0"/>
              <a:t>NPV is one of many metrics: While NPV provides valuable insights into an investment's potential, it is important to use it alongside other metrics like Internal Rate of Return (IRR) and Payback Period. This multi-faceted approach ensures a comprehensive analysis of the investment.</a:t>
            </a:r>
          </a:p>
        </p:txBody>
      </p:sp>
    </p:spTree>
  </p:cSld>
  <p:clrMapOvr>
    <a:masterClrMapping/>
  </p:clrMapOvr>
</p:note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promo.jpg"/>
    <Relationship Id="rId3" Type="http://schemas.openxmlformats.org/officeDocument/2006/relationships/image" Target="../media/logo_openelms_ai_logo.pn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Leadership_102.jpg"/>
    <Relationship Id="rId3" Type="http://schemas.openxmlformats.org/officeDocument/2006/relationships/image" Target="../media/logo_openelms_ai_logo.png"/>
    <Relationship Id="rId4" Type="http://schemas.openxmlformats.org/officeDocument/2006/relationships/notesSlide" Target="../notesSlides/notesSlide10.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HR_Sales_Marketing_207.jpg"/>
    <Relationship Id="rId3" Type="http://schemas.openxmlformats.org/officeDocument/2006/relationships/image" Target="../media/logo_openelms_ai_logo.png"/>
    <Relationship Id="rId4" Type="http://schemas.openxmlformats.org/officeDocument/2006/relationships/notesSlide" Target="../notesSlides/notesSlide1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1aaBusiness_Concepts_237.jpg"/>
    <Relationship Id="rId3" Type="http://schemas.openxmlformats.org/officeDocument/2006/relationships/image" Target="../media/logo_openelms_ai_logo.png"/>
    <Relationship Id="rId4" Type="http://schemas.openxmlformats.org/officeDocument/2006/relationships/notesSlide" Target="../notesSlides/notesSlide12.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Business-Success-and-Failure_a40.jpg"/>
    <Relationship Id="rId3" Type="http://schemas.openxmlformats.org/officeDocument/2006/relationships/image" Target="../media/logo_openelms_ai_logo.png"/>
    <Relationship Id="rId4" Type="http://schemas.openxmlformats.org/officeDocument/2006/relationships/notesSlide" Target="../notesSlides/notesSlide13.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1aaBusiness_Concepts_281.jpg"/>
    <Relationship Id="rId3" Type="http://schemas.openxmlformats.org/officeDocument/2006/relationships/image" Target="../media/logo_openelms_ai_logo.png"/>
    <Relationship Id="rId4" Type="http://schemas.openxmlformats.org/officeDocument/2006/relationships/notesSlide" Target="../notesSlides/notesSlide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Estate_Agent_28.jpg"/>
    <Relationship Id="rId3" Type="http://schemas.openxmlformats.org/officeDocument/2006/relationships/image" Target="../media/logo_openelms_ai_logo.png"/>
    <Relationship Id="rId4" Type="http://schemas.openxmlformats.org/officeDocument/2006/relationships/notesSlide" Target="../notesSlides/notesSlide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banking_and_finance70.jpg"/>
    <Relationship Id="rId3" Type="http://schemas.openxmlformats.org/officeDocument/2006/relationships/image" Target="../media/logo_openelms_ai_logo.png"/>
    <Relationship Id="rId4" Type="http://schemas.openxmlformats.org/officeDocument/2006/relationships/notesSlide" Target="../notesSlides/notesSlide4.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9_Auditor_37.jpg"/>
    <Relationship Id="rId3" Type="http://schemas.openxmlformats.org/officeDocument/2006/relationships/image" Target="../media/logo_openelms_ai_logo.png"/>
    <Relationship Id="rId4" Type="http://schemas.openxmlformats.org/officeDocument/2006/relationships/notesSlide" Target="../notesSlides/notesSlide5.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corporate_7.jpg"/>
    <Relationship Id="rId3" Type="http://schemas.openxmlformats.org/officeDocument/2006/relationships/image" Target="../media/logo_openelms_ai_logo.png"/>
    <Relationship Id="rId4" Type="http://schemas.openxmlformats.org/officeDocument/2006/relationships/notesSlide" Target="../notesSlides/notesSlide6.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Taxi_and_various_288.jpg"/>
    <Relationship Id="rId3" Type="http://schemas.openxmlformats.org/officeDocument/2006/relationships/image" Target="../media/logo_openelms_ai_logo.png"/>
    <Relationship Id="rId4" Type="http://schemas.openxmlformats.org/officeDocument/2006/relationships/notesSlide" Target="../notesSlides/notesSlide7.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1aaBusiness_Concepts_327.jpg"/>
    <Relationship Id="rId3" Type="http://schemas.openxmlformats.org/officeDocument/2006/relationships/image" Target="../media/logo_openelms_ai_logo.png"/>
    <Relationship Id="rId4" Type="http://schemas.openxmlformats.org/officeDocument/2006/relationships/notesSlide" Target="../notesSlides/notesSlide8.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HR_Sales_Marketing_58.jpg"/>
    <Relationship Id="rId3" Type="http://schemas.openxmlformats.org/officeDocument/2006/relationships/image" Target="../media/logo_openelms_ai_logo.png"/>
    <Relationship Id="rId4"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romo"/>
          <p:cNvPicPr/>
          <p:nvPr/>
        </p:nvPicPr>
        <p:blipFill>
          <a:blip r:embed="rId2"/>
          <a:stretch>
            <a:fillRect/>
          </a:stretch>
        </p:blipFill>
        <p:spPr>
          <a:xfrm>
            <a:off x="0" y="0"/>
            <a:ext cx="10700000" cy="6500000"/>
          </a:xfrm>
          <a:prstGeom prst="rect">
            <a:avLst/>
          </a:prstGeom>
        </p:spPr>
      </p:pic>
      <p:pic>
        <p:nvPicPr>
          <p:cNvPr id="3" name="CompanyLogo"/>
          <p:cNvPicPr/>
          <p:nvPr/>
        </p:nvPicPr>
        <p:blipFill>
          <a:blip r:embed="rId3"/>
          <a:stretch>
            <a:fillRect/>
          </a:stretch>
        </p:blipFill>
        <p:spPr>
          <a:xfrm>
            <a:off x="4164546" y="5600000"/>
            <a:ext cx="2370909" cy="80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Advantages of Using NPV</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Accounts for time value of money</a:t>
            </a:r>
          </a:p>
          <a:p>
            <a:pPr lvl="0" marL="228600" indent="-228600">
              <a:buChar char="•"/>
            </a:pPr>
            <a:r>
              <a:rPr lang="en-US" sz="2400" dirty="0" smtClean="0"/>
              <a:t>Clear measure of profitability</a:t>
            </a:r>
          </a:p>
          <a:p>
            <a:pPr lvl="0" marL="228600" indent="-228600">
              <a:buChar char="•"/>
            </a:pPr>
            <a:r>
              <a:rPr lang="en-US" sz="2400" dirty="0" smtClean="0"/>
              <a:t>Flexible for various investments</a:t>
            </a:r>
          </a:p>
          <a:p>
            <a:pPr lvl="0" marL="228600" indent="-228600">
              <a:buChar char="•"/>
            </a:pPr>
            <a:r>
              <a:rPr lang="en-US" sz="2400" dirty="0" smtClean="0"/>
              <a:t>Facilitates investment comparisons</a:t>
            </a:r>
          </a:p>
          <a:p>
            <a:pPr lvl="0" marL="228600" indent="-228600">
              <a:buChar char="•"/>
            </a:pPr>
            <a:r>
              <a:rPr lang="en-US" sz="2400" dirty="0" smtClean="0"/>
              <a:t>Encourages disciplined decision-making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Limitations of NPV</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Dependence on cash flow accuracy</a:t>
            </a:r>
          </a:p>
          <a:p>
            <a:pPr lvl="0" marL="228600" indent="-228600">
              <a:buChar char="•"/>
            </a:pPr>
            <a:r>
              <a:rPr lang="en-US" sz="2400" dirty="0" smtClean="0"/>
              <a:t>Impact of discount rate selection</a:t>
            </a:r>
          </a:p>
          <a:p>
            <a:pPr lvl="0" marL="228600" indent="-228600">
              <a:buChar char="•"/>
            </a:pPr>
            <a:r>
              <a:rPr lang="en-US" sz="2400" dirty="0" smtClean="0"/>
              <a:t>Reinvestment rate assumptions</a:t>
            </a:r>
          </a:p>
          <a:p>
            <a:pPr lvl="0" marL="228600" indent="-228600">
              <a:buChar char="•"/>
            </a:pPr>
            <a:r>
              <a:rPr lang="en-US" sz="2400" dirty="0" smtClean="0"/>
              <a:t>Scale bias towards larger projects</a:t>
            </a:r>
          </a:p>
          <a:p>
            <a:pPr lvl="0" marL="228600" indent="-228600">
              <a:buChar char="•"/>
            </a:pPr>
            <a:r>
              <a:rPr lang="en-US" sz="2400" dirty="0" smtClean="0"/>
              <a:t>Challenges with project duration comparison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NPV in Real-World Applications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NPV crucial for capital budgeting</a:t>
            </a:r>
          </a:p>
          <a:p>
            <a:pPr lvl="0" marL="228600" indent="-228600">
              <a:buChar char="•"/>
            </a:pPr>
            <a:r>
              <a:rPr lang="en-US" sz="2400" dirty="0" smtClean="0"/>
              <a:t>NPV in mergers and acquisitions</a:t>
            </a:r>
          </a:p>
          <a:p>
            <a:pPr lvl="0" marL="228600" indent="-228600">
              <a:buChar char="•"/>
            </a:pPr>
            <a:r>
              <a:rPr lang="en-US" sz="2400" dirty="0" smtClean="0"/>
              <a:t>Real estate investment evaluations</a:t>
            </a:r>
          </a:p>
          <a:p>
            <a:pPr lvl="0" marL="228600" indent="-228600">
              <a:buChar char="•"/>
            </a:pPr>
            <a:r>
              <a:rPr lang="en-US" sz="2400" dirty="0" smtClean="0"/>
              <a:t>NPV in project finance</a:t>
            </a:r>
          </a:p>
          <a:p>
            <a:pPr lvl="0" marL="228600" indent="-228600">
              <a:buChar char="•"/>
            </a:pPr>
            <a:r>
              <a:rPr lang="en-US" sz="2400" dirty="0" smtClean="0"/>
              <a:t>Guiding new product launches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Conclusion and Key Takeaways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NPV evaluates future cash flows</a:t>
            </a:r>
          </a:p>
          <a:p>
            <a:pPr lvl="0" marL="228600" indent="-228600">
              <a:buChar char="•"/>
            </a:pPr>
            <a:r>
              <a:rPr lang="en-US" sz="2400" dirty="0" smtClean="0"/>
              <a:t>Importance of NPV calculation</a:t>
            </a:r>
          </a:p>
          <a:p>
            <a:pPr lvl="0" marL="228600" indent="-228600">
              <a:buChar char="•"/>
            </a:pPr>
            <a:r>
              <a:rPr lang="en-US" sz="2400" dirty="0" smtClean="0"/>
              <a:t>Interpreting NPV results</a:t>
            </a:r>
          </a:p>
          <a:p>
            <a:pPr lvl="0" marL="228600" indent="-228600">
              <a:buChar char="•"/>
            </a:pPr>
            <a:r>
              <a:rPr lang="en-US" sz="2400" dirty="0" smtClean="0"/>
              <a:t>Applications of NPV in finance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Introduction to Net Present Value (NPV)</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Definition of Net Present Value</a:t>
            </a:r>
          </a:p>
          <a:p>
            <a:pPr lvl="0" marL="228600" indent="-228600">
              <a:buChar char="•"/>
            </a:pPr>
            <a:r>
              <a:rPr lang="en-US" sz="2400" dirty="0" smtClean="0"/>
              <a:t>Importance of NPV in investments</a:t>
            </a:r>
          </a:p>
          <a:p>
            <a:pPr lvl="0" marL="228600" indent="-228600">
              <a:buChar char="•"/>
            </a:pPr>
            <a:r>
              <a:rPr lang="en-US" sz="2400" dirty="0" smtClean="0"/>
              <a:t>Cash inflows and outflows</a:t>
            </a:r>
          </a:p>
          <a:p>
            <a:pPr lvl="0" marL="228600" indent="-228600">
              <a:buChar char="•"/>
            </a:pPr>
            <a:r>
              <a:rPr lang="en-US" sz="2400" dirty="0" smtClean="0"/>
              <a:t>Time value of money concept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Why NPV is Important</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NPV assesses investment profitability</a:t>
            </a:r>
          </a:p>
          <a:p>
            <a:pPr lvl="0" marL="228600" indent="-228600">
              <a:buChar char="•"/>
            </a:pPr>
            <a:r>
              <a:rPr lang="en-US" sz="2400" dirty="0" smtClean="0"/>
              <a:t>Time value of money principle</a:t>
            </a:r>
          </a:p>
          <a:p>
            <a:pPr lvl="0" marL="228600" indent="-228600">
              <a:buChar char="•"/>
            </a:pPr>
            <a:r>
              <a:rPr lang="en-US" sz="2400" dirty="0" smtClean="0"/>
              <a:t>Risk assessment through discount rates</a:t>
            </a:r>
          </a:p>
          <a:p>
            <a:pPr lvl="0" marL="228600" indent="-228600">
              <a:buChar char="•"/>
            </a:pPr>
            <a:r>
              <a:rPr lang="en-US" sz="2400" dirty="0" smtClean="0"/>
              <a:t>Benchmark for investment comparisons</a:t>
            </a:r>
          </a:p>
          <a:p>
            <a:pPr lvl="0" marL="228600" indent="-228600">
              <a:buChar char="•"/>
            </a:pPr>
            <a:r>
              <a:rPr lang="en-US" sz="2400" dirty="0" smtClean="0"/>
              <a:t>Essential for financial decision-making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Basic Concept of Time Value of Money</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Dollar today worth more than future</a:t>
            </a:r>
          </a:p>
          <a:p>
            <a:pPr lvl="0" marL="228600" indent="-228600">
              <a:buChar char="•"/>
            </a:pPr>
            <a:r>
              <a:rPr lang="en-US" sz="2400" dirty="0" smtClean="0"/>
              <a:t>Money can earn returns over time</a:t>
            </a:r>
          </a:p>
          <a:p>
            <a:pPr lvl="0" marL="228600" indent="-228600">
              <a:buChar char="•"/>
            </a:pPr>
            <a:r>
              <a:rPr lang="en-US" sz="2400" dirty="0" smtClean="0"/>
              <a:t>Inflation decreases money's value</a:t>
            </a:r>
          </a:p>
          <a:p>
            <a:pPr lvl="0" marL="228600" indent="-228600">
              <a:buChar char="•"/>
            </a:pPr>
            <a:r>
              <a:rPr lang="en-US" sz="2400" dirty="0" smtClean="0"/>
              <a:t>Adjust cash flows to present value</a:t>
            </a:r>
          </a:p>
          <a:p>
            <a:pPr lvl="0" marL="228600" indent="-228600">
              <a:buChar char="•"/>
            </a:pPr>
            <a:r>
              <a:rPr lang="en-US" sz="2400" dirty="0" smtClean="0"/>
              <a:t>Key for evaluating investments</a:t>
            </a:r>
          </a:p>
          <a:p>
            <a:pPr lvl="0" marL="228600" indent="-228600">
              <a:buChar char="•"/>
            </a:pPr>
            <a:r>
              <a:rPr lang="en-US" sz="2400" dirty="0" smtClean="0"/>
              <a:t>Discounting future cash flows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Formula for Calculating NPV</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NPV formula overview</a:t>
            </a:r>
          </a:p>
          <a:p>
            <a:pPr lvl="0" marL="228600" indent="-228600">
              <a:buChar char="•"/>
            </a:pPr>
            <a:r>
              <a:rPr lang="en-US" sz="2400" dirty="0" smtClean="0"/>
              <a:t>Understanding cash inflow</a:t>
            </a:r>
          </a:p>
          <a:p>
            <a:pPr lvl="0" marL="228600" indent="-228600">
              <a:buChar char="•"/>
            </a:pPr>
            <a:r>
              <a:rPr lang="en-US" sz="2400" dirty="0" smtClean="0"/>
              <a:t>Role of discount rate</a:t>
            </a:r>
          </a:p>
          <a:p>
            <a:pPr lvl="0" marL="228600" indent="-228600">
              <a:buChar char="•"/>
            </a:pPr>
            <a:r>
              <a:rPr lang="en-US" sz="2400" dirty="0" smtClean="0"/>
              <a:t>Present value calculation</a:t>
            </a:r>
          </a:p>
          <a:p>
            <a:pPr lvl="0" marL="228600" indent="-228600">
              <a:buChar char="•"/>
            </a:pPr>
            <a:r>
              <a:rPr lang="en-US" sz="2400" dirty="0" smtClean="0"/>
              <a:t>Interpreting NPV results</a:t>
            </a:r>
          </a:p>
          <a:p>
            <a:pPr lvl="0" marL="228600" indent="-228600">
              <a:buChar char="•"/>
            </a:pPr>
            <a:r>
              <a:rPr lang="en-US" sz="2400" dirty="0" smtClean="0"/>
              <a:t>Importance of accurate estimates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Understanding Discount Rate</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Discount rate affects NPV calculations</a:t>
            </a:r>
          </a:p>
          <a:p>
            <a:pPr lvl="0" marL="228600" indent="-228600">
              <a:buChar char="•"/>
            </a:pPr>
            <a:r>
              <a:rPr lang="en-US" sz="2400" dirty="0" smtClean="0"/>
              <a:t>Higher rates indicate greater risk</a:t>
            </a:r>
          </a:p>
          <a:p>
            <a:pPr lvl="0" marL="228600" indent="-228600">
              <a:buChar char="•"/>
            </a:pPr>
            <a:r>
              <a:rPr lang="en-US" sz="2400" dirty="0" smtClean="0"/>
              <a:t>Lower rates suggest lower risk</a:t>
            </a:r>
          </a:p>
          <a:p>
            <a:pPr lvl="0" marL="228600" indent="-228600">
              <a:buChar char="•"/>
            </a:pPr>
            <a:r>
              <a:rPr lang="en-US" sz="2400" dirty="0" smtClean="0"/>
              <a:t>Sources for determining discount rate</a:t>
            </a:r>
          </a:p>
          <a:p>
            <a:pPr lvl="0" marL="228600" indent="-228600">
              <a:buChar char="•"/>
            </a:pPr>
            <a:r>
              <a:rPr lang="en-US" sz="2400" dirty="0" smtClean="0"/>
              <a:t>Impact of discount rate on NPV</a:t>
            </a:r>
          </a:p>
          <a:p>
            <a:pPr lvl="0" marL="228600" indent="-228600">
              <a:buChar char="•"/>
            </a:pPr>
            <a:r>
              <a:rPr lang="en-US" sz="2400" dirty="0" smtClean="0"/>
              <a:t>Use sensitivity analysis for decisions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Steps to Calculate NPV</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Estimate future cash flows accurately</a:t>
            </a:r>
          </a:p>
          <a:p>
            <a:pPr lvl="0" marL="228600" indent="-228600">
              <a:buChar char="•"/>
            </a:pPr>
            <a:r>
              <a:rPr lang="en-US" sz="2400" dirty="0" smtClean="0"/>
              <a:t>Determine appropriate discount rate</a:t>
            </a:r>
          </a:p>
          <a:p>
            <a:pPr lvl="0" marL="228600" indent="-228600">
              <a:buChar char="•"/>
            </a:pPr>
            <a:r>
              <a:rPr lang="en-US" sz="2400" dirty="0" smtClean="0"/>
              <a:t>Discount future cash flows</a:t>
            </a:r>
          </a:p>
          <a:p>
            <a:pPr lvl="0" marL="228600" indent="-228600">
              <a:buChar char="•"/>
            </a:pPr>
            <a:r>
              <a:rPr lang="en-US" sz="2400" dirty="0" smtClean="0"/>
              <a:t>Calculate NPV with formula</a:t>
            </a:r>
          </a:p>
          <a:p>
            <a:pPr lvl="0" marL="228600" indent="-228600">
              <a:buChar char="•"/>
            </a:pPr>
            <a:r>
              <a:rPr lang="en-US" sz="2400" dirty="0" smtClean="0"/>
              <a:t>Conduct sensitivity analysis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Example Calculation</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Understanding Net Present Value (NPV)</a:t>
            </a:r>
          </a:p>
          <a:p>
            <a:pPr lvl="0" marL="228600" indent="-228600">
              <a:buChar char="•"/>
            </a:pPr>
            <a:r>
              <a:rPr lang="en-US" sz="2400" dirty="0" smtClean="0"/>
              <a:t>Select an appropriate discount rate</a:t>
            </a:r>
          </a:p>
          <a:p>
            <a:pPr lvl="0" marL="228600" indent="-228600">
              <a:buChar char="•"/>
            </a:pPr>
            <a:r>
              <a:rPr lang="en-US" sz="2400" dirty="0" smtClean="0"/>
              <a:t>Calculate present value of cash inflows</a:t>
            </a:r>
          </a:p>
          <a:p>
            <a:pPr lvl="0" marL="228600" indent="-228600">
              <a:buChar char="•"/>
            </a:pPr>
            <a:r>
              <a:rPr lang="en-US" sz="2400" dirty="0" smtClean="0"/>
              <a:t>Sum present values for total</a:t>
            </a:r>
          </a:p>
          <a:p>
            <a:pPr lvl="0" marL="228600" indent="-228600">
              <a:buChar char="•"/>
            </a:pPr>
            <a:r>
              <a:rPr lang="en-US" sz="2400" dirty="0" smtClean="0"/>
              <a:t>Determine NPV from total present value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Interpreting NPV Results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Positive NPV indicates profitability</a:t>
            </a:r>
          </a:p>
          <a:p>
            <a:pPr lvl="0" marL="228600" indent="-228600">
              <a:buChar char="•"/>
            </a:pPr>
            <a:r>
              <a:rPr lang="en-US" sz="2400" dirty="0" smtClean="0"/>
              <a:t>Negative NPV signals potential loss</a:t>
            </a:r>
          </a:p>
          <a:p>
            <a:pPr lvl="0" marL="228600" indent="-228600">
              <a:buChar char="•"/>
            </a:pPr>
            <a:r>
              <a:rPr lang="en-US" sz="2400" dirty="0" smtClean="0"/>
              <a:t>Zero NPV means break-even</a:t>
            </a:r>
          </a:p>
          <a:p>
            <a:pPr lvl="0" marL="228600" indent="-228600">
              <a:buChar char="•"/>
            </a:pPr>
            <a:r>
              <a:rPr lang="en-US" sz="2400" dirty="0" smtClean="0"/>
              <a:t>Context influences NPV interpretation</a:t>
            </a:r>
          </a:p>
          <a:p>
            <a:pPr lvl="0" marL="228600" indent="-228600">
              <a:buChar char="•"/>
            </a:pPr>
            <a:r>
              <a:rPr lang="en-US" sz="2400" dirty="0" smtClean="0"/>
              <a:t>Compare NPVs for prioritization</a:t>
            </a:r>
          </a:p>
          <a:p>
            <a:pPr lvl="0" marL="228600" indent="-228600">
              <a:buChar char="•"/>
            </a:pPr>
            <a:r>
              <a:rPr lang="en-US" sz="2400" dirty="0" smtClean="0"/>
              <a:t>NPV is one of many metrics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