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jpg" ContentType="image/jpeg"/>
  <Default Extension="png" ContentType="image/png"/>
  <Default Extension="gif" ContentType="image/gif"/>
  <Override PartName="/ppt/presentation.xml" ContentType="application/vnd.openxmlformats-officedocument.presentationml.presentation.main+xml"/>
  <Override PartName="/ppt/theme/theme1.xml" ContentType="application/vnd.openxmlformats-officedocument.them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0700000" cy="6500000"/>
</p:presentation>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Integrity builds trust and influence: Emphasize that integrity is foundational for personal power. When individuals act with integrity, they establish trust, which is crucial for building lasting relationships and enhancing influence.</a:t>
            </a:r>
          </a:p>
          <a:p>
            <a:pPr lvl="0" marL="228600" indent="-228600">
              <a:buChar char="•"/>
            </a:pPr>
            <a:r>
              <a:rPr lang="en-US" sz="1600" dirty="0" smtClean="0"/>
              <a:t>Congruence between words and actions: Highlight the importance of aligning what you say with what you do. This congruence not only enhances credibility but also fosters an environment of accountability and open communication.</a:t>
            </a:r>
          </a:p>
          <a:p>
            <a:pPr lvl="0" marL="228600" indent="-228600">
              <a:buChar char="•"/>
            </a:pPr>
            <a:r>
              <a:rPr lang="en-US" sz="1600" dirty="0" smtClean="0"/>
              <a:t>Integrity requires strong self-awareness: Discuss how maintaining integrity involves a strong sense of self and the ability to reflect on one's actions. It's vital to assess whether decisions align with personal values, even in challenging situations.</a:t>
            </a:r>
          </a:p>
          <a:p>
            <a:pPr lvl="0" marL="228600" indent="-228600">
              <a:buChar char="•"/>
            </a:pPr>
            <a:r>
              <a:rPr lang="en-US" sz="1600" dirty="0" smtClean="0"/>
              <a:t>Difficult decisions test integrity: Point out that integrity is often tested during tough decisions where the easy choice may compromise values. Stress the importance of choosing the harder but right path for long-term influence.</a:t>
            </a:r>
          </a:p>
          <a:p>
            <a:pPr lvl="0" marL="228600" indent="-228600">
              <a:buChar char="•"/>
            </a:pPr>
            <a:r>
              <a:rPr lang="en-US" sz="1600" dirty="0" smtClean="0"/>
              <a:t>Integrity enhances leadership capabilities: Explain how integrity differentiates leaders in competitive settings. It attracts admiration and respect, enhancing one's ability to lead effectively and inspire others.</a:t>
            </a:r>
          </a:p>
          <a:p>
            <a:pPr lvl="0" marL="228600" indent="-228600">
              <a:buChar char="•"/>
            </a:pPr>
            <a:r>
              <a:rPr lang="en-US" sz="1600" dirty="0" smtClean="0"/>
              <a:t>Role model for ethical behavior: Encourage the idea that by maintaining integrity, individuals can inspire others to raise their own ethical standards. This sets a positive culture and encourages a collective commitment to integrity.</a:t>
            </a:r>
          </a:p>
          <a:p>
            <a:pPr lvl="0" marL="228600" indent="-228600">
              <a:buChar char="•"/>
            </a:pPr>
            <a:r>
              <a:rPr lang="en-US" sz="1600" dirty="0" smtClean="0"/>
              <a:t>Reputation as a valuable asset: Conclude by stating that a reputation for integrity is one of the most valuable assets one can possess. It opens doors to new opportunities and fosters deeper connections with others.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Personal power requires ethical responsibility: It's important to understand that personal power is not just about influence; it comes with a moral obligation. When exercising power, we must consider the ethical implications of our actions to ensure they are just and fair.</a:t>
            </a:r>
          </a:p>
          <a:p>
            <a:pPr lvl="0" marL="228600" indent="-228600">
              <a:buChar char="•"/>
            </a:pPr>
            <a:r>
              <a:rPr lang="en-US" sz="1600" dirty="0" smtClean="0"/>
              <a:t>Great power entails greater accountability: As individuals gain the ability to influence others, they must recognize their responsibility towards those they lead. This means making decisions that benefit not just ourselves, but also the greater good, and being accountable for the outcomes.</a:t>
            </a:r>
          </a:p>
          <a:p>
            <a:pPr lvl="0" marL="228600" indent="-228600">
              <a:buChar char="•"/>
            </a:pPr>
            <a:r>
              <a:rPr lang="en-US" sz="1600" dirty="0" smtClean="0"/>
              <a:t>Balance power with responsibility: Maintaining a balance between power and responsibility is crucial. Exercising power without responsibility can lead to negative consequences, while responsibility without power can make one ineffective. It's essential to reflect on our actions and align them with our core values.</a:t>
            </a:r>
          </a:p>
          <a:p>
            <a:pPr lvl="0" marL="228600" indent="-228600">
              <a:buChar char="•"/>
            </a:pPr>
            <a:r>
              <a:rPr lang="en-US" sz="1600" dirty="0" smtClean="0"/>
              <a:t>Actions have far-reaching implications: Every decision we make can have significant ripple effects. Therefore, we should approach our influence with humility and a willingness to learn from the outcomes, ensuring that our actions contribute positively to those around us.</a:t>
            </a:r>
          </a:p>
          <a:p>
            <a:pPr lvl="0" marL="228600" indent="-228600">
              <a:buChar char="•"/>
            </a:pPr>
            <a:r>
              <a:rPr lang="en-US" sz="1600" dirty="0" smtClean="0"/>
              <a:t>Self-reflection enhances personal power: Continuous self-reflection helps us assess whether our actions align with our values. This practice not only fosters trust and respect from others but also ensures that our personal power is used as a force for positive change.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Summarize key course points: It's important to recap the main ideas we've discussed throughout the course. This helps reinforce the learning and ensures that everyone leaves with a clear understanding of the core concepts.</a:t>
            </a:r>
          </a:p>
          <a:p>
            <a:pPr lvl="0" marL="228600" indent="-228600">
              <a:buChar char="•"/>
            </a:pPr>
            <a:r>
              <a:rPr lang="en-US" sz="1600" dirty="0" smtClean="0"/>
              <a:t>Encourage real-life application: Encouraging students to apply these strategies in their daily lives is crucial. Real-life application transforms theoretical knowledge into practical skills, enhancing their effectiveness.</a:t>
            </a:r>
          </a:p>
          <a:p>
            <a:pPr lvl="0" marL="228600" indent="-228600">
              <a:buChar char="•"/>
            </a:pPr>
            <a:r>
              <a:rPr lang="en-US" sz="1600" dirty="0" smtClean="0"/>
              <a:t>Set personal growth goals: Setting specific goals for personal growth is essential. It gives students a clear direction and motivates them to take actionable steps towards their development.</a:t>
            </a:r>
          </a:p>
          <a:p>
            <a:pPr lvl="0" marL="228600" indent="-228600">
              <a:buChar char="•"/>
            </a:pPr>
            <a:r>
              <a:rPr lang="en-US" sz="1600" dirty="0" smtClean="0"/>
              <a:t>Create a growth plan: Having a structured plan for continued growth is vital. This plan serves as a roadmap, guiding students on how to implement what they've learned and track their progress.</a:t>
            </a:r>
          </a:p>
          <a:p>
            <a:pPr lvl="0" marL="228600" indent="-228600">
              <a:buChar char="•"/>
            </a:pPr>
            <a:r>
              <a:rPr lang="en-US" sz="1600" dirty="0" smtClean="0"/>
              <a:t>Focus on influence and impact: Highlighting the importance of influence can inspire students to think about how they can make a positive impact in their communities. This aspect of personal power is about using their skills to benefit others.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Understanding Personal Power: Personal power is the ability to influence your own life and the lives of others. It's essential to recognize what personal power means and how it manifests in our daily interactions.</a:t>
            </a:r>
          </a:p>
          <a:p>
            <a:pPr lvl="0" marL="228600" indent="-228600">
              <a:buChar char="•"/>
            </a:pPr>
            <a:r>
              <a:rPr lang="en-US" sz="1600" dirty="0" smtClean="0"/>
              <a:t>Role in Personal Life: Personal power significantly impacts our personal lives, shaping our relationships and self-esteem. By understanding this role, we can enhance our ability to connect with others and assert our needs.</a:t>
            </a:r>
          </a:p>
          <a:p>
            <a:pPr lvl="0" marL="228600" indent="-228600">
              <a:buChar char="•"/>
            </a:pPr>
            <a:r>
              <a:rPr lang="en-US" sz="1600" dirty="0" smtClean="0"/>
              <a:t>Influence in Professional Sphere: In the professional realm, personal power can lead to better leadership and collaboration. Harnessing this power allows individuals to inspire and motivate their colleagues, fostering a productive work environment.</a:t>
            </a:r>
          </a:p>
          <a:p>
            <a:pPr lvl="0" marL="228600" indent="-228600">
              <a:buChar char="•"/>
            </a:pPr>
            <a:r>
              <a:rPr lang="en-US" sz="1600" dirty="0" smtClean="0"/>
              <a:t>Harnessing Inner Strength: To harness personal power, one must tap into their inner strength. This involves self-awareness, confidence, and the ability to set and achieve goals, which can lead to greater influence and success.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Self-awareness builds personal power: Self-awareness is crucial for understanding how we impact others and our surroundings. It forms the foundation of personal power by allowing us to recognize our emotional triggers and strengths, which is essential for personal development.</a:t>
            </a:r>
          </a:p>
          <a:p>
            <a:pPr lvl="0" marL="228600" indent="-228600">
              <a:buChar char="•"/>
            </a:pPr>
            <a:r>
              <a:rPr lang="en-US" sz="1600" dirty="0" smtClean="0"/>
              <a:t>Reflection enhances self-awareness: Engaging in reflection and self-examination is the first step towards greater self-awareness. Tools like journaling and meditation, along with feedback from trusted peers, can provide insights into our behaviors and personality.</a:t>
            </a:r>
          </a:p>
          <a:p>
            <a:pPr lvl="0" marL="228600" indent="-228600">
              <a:buChar char="•"/>
            </a:pPr>
            <a:r>
              <a:rPr lang="en-US" sz="1600" dirty="0" smtClean="0"/>
              <a:t>Values shape our actions: Understanding your core values and beliefs is vital for self-awareness. When you are clear about what you stand for, you can ensure that your actions align with those values, leading to a more authentic presence.</a:t>
            </a:r>
          </a:p>
          <a:p>
            <a:pPr lvl="0" marL="228600" indent="-228600">
              <a:buChar char="•"/>
            </a:pPr>
            <a:r>
              <a:rPr lang="en-US" sz="1600" dirty="0" smtClean="0"/>
              <a:t>Emotional intelligence is essential: Emotional intelligence involves recognizing and managing your emotions, as well as empathizing with others. It enables you to navigate social situations effectively and build stronger relationships, turning challenges into opportunities.</a:t>
            </a:r>
          </a:p>
          <a:p>
            <a:pPr lvl="0" marL="228600" indent="-228600">
              <a:buChar char="•"/>
            </a:pPr>
            <a:r>
              <a:rPr lang="en-US" sz="1600" dirty="0" smtClean="0"/>
              <a:t>Mindfulness improves body language awareness: Being aware of your body language and non-verbal cues is a key aspect of self-awareness. Practicing mindfulness can help you align your physical presence with your intended messages, enhancing your personal power.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Confidence as personal power: Confidence is a foundational element that shapes how we view ourselves and how others perceive us. It's not just a feeling; it empowers us to take decisive actions and confront challenges, which can inspire confidence in others as well.</a:t>
            </a:r>
          </a:p>
          <a:p>
            <a:pPr lvl="0" marL="228600" indent="-228600">
              <a:buChar char="•"/>
            </a:pPr>
            <a:r>
              <a:rPr lang="en-US" sz="1600" dirty="0" smtClean="0"/>
              <a:t>Acknowledge achievements for growth: Recognizing both our successes and failures is crucial in building confidence. This acknowledgment allows us to learn from our experiences and reinforces our belief in our capabilities.</a:t>
            </a:r>
          </a:p>
          <a:p>
            <a:pPr lvl="0" marL="228600" indent="-228600">
              <a:buChar char="•"/>
            </a:pPr>
            <a:r>
              <a:rPr lang="en-US" sz="1600" dirty="0" smtClean="0"/>
              <a:t>Set small goals for reinforcement: Accomplishing small, manageable goals creates a positive feedback loop that boosts our self-belief. Each small success builds momentum and encourages us to tackle larger challenges.</a:t>
            </a:r>
          </a:p>
          <a:p>
            <a:pPr lvl="0" marL="228600" indent="-228600">
              <a:buChar char="•"/>
            </a:pPr>
            <a:r>
              <a:rPr lang="en-US" sz="1600" dirty="0" smtClean="0"/>
              <a:t>Embrace challenges outside comfort zone: Stepping out of our comfort zone is essential for growth. Each time we face and succeed in unfamiliar situations, we prove to ourselves that we are capable of more than we believed.</a:t>
            </a:r>
          </a:p>
          <a:p>
            <a:pPr lvl="0" marL="228600" indent="-228600">
              <a:buChar char="•"/>
            </a:pPr>
            <a:r>
              <a:rPr lang="en-US" sz="1600" dirty="0" smtClean="0"/>
              <a:t>Practice positive self-talk: The language we use with ourselves significantly impacts our confidence levels. By replacing negative thoughts with affirmations, we can shift our mindset and approach challenges with greater assurance.</a:t>
            </a:r>
          </a:p>
          <a:p>
            <a:pPr lvl="0" marL="228600" indent="-228600">
              <a:buChar char="•"/>
            </a:pPr>
            <a:r>
              <a:rPr lang="en-US" sz="1600" dirty="0" smtClean="0"/>
              <a:t>Maintain confident body language: Our physical presence influences our mental state. Adopting an upright posture can enhance feelings of power, while regular exercise not only improves physical health but also boosts mood through endorphin release.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Importance of effective communication: Effective communication is essential for personal power and influence. It goes beyond just speaking; it involves listening and empathizing with others to truly connect and engage.</a:t>
            </a:r>
          </a:p>
          <a:p>
            <a:pPr lvl="0" marL="228600" indent="-228600">
              <a:buChar char="•"/>
            </a:pPr>
            <a:r>
              <a:rPr lang="en-US" sz="1600" dirty="0" smtClean="0"/>
              <a:t>Role of nonverbal communication: Nonverbal cues like body language and facial expressions significantly impact how messages are received. Being aware of these signals and ensuring they align with your words can enhance your communication.</a:t>
            </a:r>
          </a:p>
          <a:p>
            <a:pPr lvl="0" marL="228600" indent="-228600">
              <a:buChar char="•"/>
            </a:pPr>
            <a:r>
              <a:rPr lang="en-US" sz="1600" dirty="0" smtClean="0"/>
              <a:t>Practice active listening: Active listening is crucial for effective communication. It requires full attention to the speaker, understanding their message, and providing thoughtful feedback, which fosters trust and encourages open dialogue.</a:t>
            </a:r>
          </a:p>
          <a:p>
            <a:pPr lvl="0" marL="228600" indent="-228600">
              <a:buChar char="•"/>
            </a:pPr>
            <a:r>
              <a:rPr lang="en-US" sz="1600" dirty="0" smtClean="0"/>
              <a:t>Value of constructive feedback: Feedback is a vital part of communication that aids in personal and professional growth. When giving feedback, focus on specific behaviors rather than personal traits to make it more effective.</a:t>
            </a:r>
          </a:p>
          <a:p>
            <a:pPr lvl="0" marL="228600" indent="-228600">
              <a:buChar char="•"/>
            </a:pPr>
            <a:r>
              <a:rPr lang="en-US" sz="1600" dirty="0" smtClean="0"/>
              <a:t>Align verbal and nonverbal messages: Ensure that your verbal messages are supported by your nonverbal signals. Mismatched cues can create confusion and undermine your message, so it's important to maintain consistency.</a:t>
            </a:r>
          </a:p>
          <a:p>
            <a:pPr lvl="0" marL="228600" indent="-228600">
              <a:buChar char="•"/>
            </a:pPr>
            <a:r>
              <a:rPr lang="en-US" sz="1600" dirty="0" smtClean="0"/>
              <a:t>Enhance communication through tone: The tone of your voice can convey various emotions and attitudes. Being mindful of your tone can help convey confidence and sincerity, making your communication more impactful.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Understand your audience's beliefs: Knowing your audience is crucial for effective persuasion. Tailoring your message to align with their values and beliefs will make your arguments more compelling and relatable.</a:t>
            </a:r>
          </a:p>
          <a:p>
            <a:pPr lvl="0" marL="228600" indent="-228600">
              <a:buChar char="•"/>
            </a:pPr>
            <a:r>
              <a:rPr lang="en-US" sz="1600" dirty="0" smtClean="0"/>
              <a:t>Craft a clear, compelling message: A well-structured message is essential for persuasion. Ensure that your ideas are presented clearly and are easy to follow, as this will help your audience grasp the importance of your argument.</a:t>
            </a:r>
          </a:p>
          <a:p>
            <a:pPr lvl="0" marL="228600" indent="-228600">
              <a:buChar char="•"/>
            </a:pPr>
            <a:r>
              <a:rPr lang="en-US" sz="1600" dirty="0" smtClean="0"/>
              <a:t>Utilize emotional appeals and stories: Emotions play a significant role in decision-making. Incorporating personal stories or emotional appeals can create a connection with your audience, making your message more impactful.</a:t>
            </a:r>
          </a:p>
          <a:p>
            <a:pPr lvl="0" marL="228600" indent="-228600">
              <a:buChar char="•"/>
            </a:pPr>
            <a:r>
              <a:rPr lang="en-US" sz="1600" dirty="0" smtClean="0"/>
              <a:t>Practice ethical persuasion: Ethical persuasion builds trust and credibility. Always advocate for ideas that benefit all parties involved and ensure that your approach is rooted in honesty and integrity.</a:t>
            </a:r>
          </a:p>
          <a:p>
            <a:pPr lvl="0" marL="228600" indent="-228600">
              <a:buChar char="•"/>
            </a:pPr>
            <a:r>
              <a:rPr lang="en-US" sz="1600" dirty="0" smtClean="0"/>
              <a:t>Engage through active listening: Active listening allows you to understand others' perspectives. By acknowledging their needs and concerns, you can tailor your message effectively and foster a more persuasive dialogue.</a:t>
            </a:r>
          </a:p>
          <a:p>
            <a:pPr lvl="0" marL="228600" indent="-228600">
              <a:buChar char="•"/>
            </a:pPr>
            <a:r>
              <a:rPr lang="en-US" sz="1600" dirty="0" smtClean="0"/>
              <a:t>Demonstrate confidence and sincerity: Your body language and tone convey confidence. Make eye contact and use assertive communication to show that you believe in your message, which can enhance your persuasive impact.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Use personal power for change: Emphasize that everyone has the ability to influence their surroundings positively. Highlight how personal interactions can create lasting effects, and encourage participants to recognize their potential to foster growth and improvement.</a:t>
            </a:r>
          </a:p>
          <a:p>
            <a:pPr lvl="0" marL="228600" indent="-228600">
              <a:buChar char="•"/>
            </a:pPr>
            <a:r>
              <a:rPr lang="en-US" sz="1600" dirty="0" smtClean="0"/>
              <a:t>Set clear positive intentions: Discuss the importance of aligning your actions with your core values. Explain that when intentions are grounded in ethics, they resonate more deeply with others, making it more likely for them to inspire positive actions.</a:t>
            </a:r>
          </a:p>
          <a:p>
            <a:pPr lvl="0" marL="228600" indent="-228600">
              <a:buChar char="•"/>
            </a:pPr>
            <a:r>
              <a:rPr lang="en-US" sz="1600" dirty="0" smtClean="0"/>
              <a:t>Engage in community initiatives: Encourage active participation in community service, such as volunteering or mentoring. Explain how these actions not only improve the lives of others but also enhance one's own sense of purpose and connection.</a:t>
            </a:r>
          </a:p>
          <a:p>
            <a:pPr lvl="0" marL="228600" indent="-228600">
              <a:buChar char="•"/>
            </a:pPr>
            <a:r>
              <a:rPr lang="en-US" sz="1600" dirty="0" smtClean="0"/>
              <a:t>Continuous process of impact: Remind participants that creating a positive impact is not a one-time event but an ongoing journey. Stress the importance of reflecting on experiences, celebrating successes, and learning from setbacks to grow as a positive influencer.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Networking builds meaningful relationships: Emphasize that networking goes beyond just exchanging contact information. It's about creating deep connections that can support both personal and professional growth.</a:t>
            </a:r>
          </a:p>
          <a:p>
            <a:pPr lvl="0" marL="228600" indent="-228600">
              <a:buChar char="•"/>
            </a:pPr>
            <a:r>
              <a:rPr lang="en-US" sz="1600" dirty="0" smtClean="0"/>
              <a:t>Active listening is essential: Highlight the importance of listening actively during networking interactions. This shows genuine interest in others and helps build trust and rapport.</a:t>
            </a:r>
          </a:p>
          <a:p>
            <a:pPr lvl="0" marL="228600" indent="-228600">
              <a:buChar char="•"/>
            </a:pPr>
            <a:r>
              <a:rPr lang="en-US" sz="1600" dirty="0" smtClean="0"/>
              <a:t>Focus on mutual benefit: Explain that effective networking is about finding ways to help others while also seeking support for your own goals. This mutual benefit strengthens relationships.</a:t>
            </a:r>
          </a:p>
          <a:p>
            <a:pPr lvl="0" marL="228600" indent="-228600">
              <a:buChar char="•"/>
            </a:pPr>
            <a:r>
              <a:rPr lang="en-US" sz="1600" dirty="0" smtClean="0"/>
              <a:t>Be strategic in networking efforts: Discuss the need to identify specific groups or individuals that align with your objectives. Being intentional in your networking can lead to more fruitful connections.</a:t>
            </a:r>
          </a:p>
          <a:p>
            <a:pPr lvl="0" marL="228600" indent="-228600">
              <a:buChar char="•"/>
            </a:pPr>
            <a:r>
              <a:rPr lang="en-US" sz="1600" dirty="0" smtClean="0"/>
              <a:t>Maintain connections over time: Point out that building relationships requires ongoing effort. Following up and staying in touch is crucial to keeping connections alive and vibrant.</a:t>
            </a:r>
          </a:p>
          <a:p>
            <a:pPr lvl="0" marL="228600" indent="-228600">
              <a:buChar char="•"/>
            </a:pPr>
            <a:r>
              <a:rPr lang="en-US" sz="1600" dirty="0" smtClean="0"/>
              <a:t>Utilize digital networking tools: Mention the role of social media and professional platforms in expanding networking opportunities. These tools can complement face-to-face interactions effectively.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Negotiation fosters personal power: Negotiation is not just about reaching an agreement; it's a vital skill that empowers individuals. It enables you to achieve your goals while maintaining positive relationships, which is essential in both personal and professional contexts.</a:t>
            </a:r>
          </a:p>
          <a:p>
            <a:pPr lvl="0" marL="228600" indent="-228600">
              <a:buChar char="•"/>
            </a:pPr>
            <a:r>
              <a:rPr lang="en-US" sz="1600" dirty="0" smtClean="0"/>
              <a:t>Establish clear objectives beforehand: Before entering negotiations, it's crucial to define your goals and limits. Knowing your priorities and your best alternative to a negotiated agreement, or BATNA, gives you leverage and clarity during discussions.</a:t>
            </a:r>
          </a:p>
          <a:p>
            <a:pPr lvl="0" marL="228600" indent="-228600">
              <a:buChar char="•"/>
            </a:pPr>
            <a:r>
              <a:rPr lang="en-US" sz="1600" dirty="0" smtClean="0"/>
              <a:t>Active listening builds rapport: During negotiations, practicing active listening is key to understanding the other party's needs. By showing empathy and asking open-ended questions, you can uncover deeper interests and create a more collaborative atmosphere.</a:t>
            </a:r>
          </a:p>
          <a:p>
            <a:pPr lvl="0" marL="228600" indent="-228600">
              <a:buChar char="•"/>
            </a:pPr>
            <a:r>
              <a:rPr lang="en-US" sz="1600" dirty="0" smtClean="0"/>
              <a:t>Emotional intelligence is essential: Being aware of your emotions and those of others can significantly improve negotiation outcomes. Maintaining composure helps keep discussions focused on the issues rather than personal conflicts, facilitating a smoother process.</a:t>
            </a:r>
          </a:p>
          <a:p>
            <a:pPr lvl="0" marL="228600" indent="-228600">
              <a:buChar char="•"/>
            </a:pPr>
            <a:r>
              <a:rPr lang="en-US" sz="1600" dirty="0" smtClean="0"/>
              <a:t>Effective closing is crucial: The way you close a negotiation can determine its success. Summarizing the agreement, clarifying details, and documenting everything ensures that all parties leave with a clear understanding and a positive impression for future interactions.</a:t>
            </a:r>
          </a:p>
        </p:txBody>
      </p:sp>
    </p:spTree>
  </p:cSld>
  <p:clrMapOvr>
    <a:masterClrMapping/>
  </p:clrMapOvr>
</p:note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romo.jpg"/>
    <Relationship Id="rId3" Type="http://schemas.openxmlformats.org/officeDocument/2006/relationships/image" Target="../media/logo_openelms_ai_logo.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8_landlord_tenant_housing_44.jpg"/>
    <Relationship Id="rId3" Type="http://schemas.openxmlformats.org/officeDocument/2006/relationships/image" Target="../media/logo_openelms_ai_logo.png"/>
    <Relationship Id="rId4" Type="http://schemas.openxmlformats.org/officeDocument/2006/relationships/notesSlide" Target="../notesSlides/notesSlide10.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3_1aaBusiness_Concepts_292.jpg"/>
    <Relationship Id="rId3" Type="http://schemas.openxmlformats.org/officeDocument/2006/relationships/image" Target="../media/logo_openelms_ai_logo.png"/>
    <Relationship Id="rId4" Type="http://schemas.openxmlformats.org/officeDocument/2006/relationships/notesSlide" Target="../notesSlides/notesSlide1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usiness-Success-and-Failure_a56.jpg"/>
    <Relationship Id="rId3" Type="http://schemas.openxmlformats.org/officeDocument/2006/relationships/image" Target="../media/logo_openelms_ai_logo.png"/>
    <Relationship Id="rId4" Type="http://schemas.openxmlformats.org/officeDocument/2006/relationships/notesSlide" Target="../notesSlides/notesSlide1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motions5.jpg"/>
    <Relationship Id="rId3" Type="http://schemas.openxmlformats.org/officeDocument/2006/relationships/image" Target="../media/logo_openelms_ai_logo.png"/>
    <Relationship Id="rId4" Type="http://schemas.openxmlformats.org/officeDocument/2006/relationships/notesSlide" Target="../notesSlides/notesSlide2.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3_1aaBusiness_Concepts_70.jpg"/>
    <Relationship Id="rId3" Type="http://schemas.openxmlformats.org/officeDocument/2006/relationships/image" Target="../media/logo_openelms_ai_logo.png"/>
    <Relationship Id="rId4" Type="http://schemas.openxmlformats.org/officeDocument/2006/relationships/notesSlide" Target="../notesSlides/notesSlide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5_HR_Sales_Marketing_199.jpg"/>
    <Relationship Id="rId3" Type="http://schemas.openxmlformats.org/officeDocument/2006/relationships/image" Target="../media/logo_openelms_ai_logo.png"/>
    <Relationship Id="rId4" Type="http://schemas.openxmlformats.org/officeDocument/2006/relationships/notesSlide" Target="../notesSlides/notesSlide4.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5_HR_Sales_Marketing_191.jpg"/>
    <Relationship Id="rId3" Type="http://schemas.openxmlformats.org/officeDocument/2006/relationships/image" Target="../media/logo_openelms_ai_logo.png"/>
    <Relationship Id="rId4" Type="http://schemas.openxmlformats.org/officeDocument/2006/relationships/notesSlide" Target="../notesSlides/notesSlide5.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5_Leadership_7.jpg"/>
    <Relationship Id="rId3" Type="http://schemas.openxmlformats.org/officeDocument/2006/relationships/image" Target="../media/logo_openelms_ai_logo.png"/>
    <Relationship Id="rId4" Type="http://schemas.openxmlformats.org/officeDocument/2006/relationships/notesSlide" Target="../notesSlides/notesSlide6.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3_A09_local_council_313.jpg"/>
    <Relationship Id="rId3" Type="http://schemas.openxmlformats.org/officeDocument/2006/relationships/image" Target="../media/logo_openelms_ai_logo.png"/>
    <Relationship Id="rId4" Type="http://schemas.openxmlformats.org/officeDocument/2006/relationships/notesSlide" Target="../notesSlides/notesSlide7.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5_Leadership_18.jpg"/>
    <Relationship Id="rId3" Type="http://schemas.openxmlformats.org/officeDocument/2006/relationships/image" Target="../media/logo_openelms_ai_logo.png"/>
    <Relationship Id="rId4" Type="http://schemas.openxmlformats.org/officeDocument/2006/relationships/notesSlide" Target="../notesSlides/notesSlide8.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8_landlord_tenant_housing_97.jpg"/>
    <Relationship Id="rId3" Type="http://schemas.openxmlformats.org/officeDocument/2006/relationships/image" Target="../media/logo_openelms_ai_logo.png"/>
    <Relationship Id="rId4"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omo"/>
          <p:cNvPicPr/>
          <p:nvPr/>
        </p:nvPicPr>
        <p:blipFill>
          <a:blip r:embed="rId2"/>
          <a:stretch>
            <a:fillRect/>
          </a:stretch>
        </p:blipFill>
        <p:spPr>
          <a:xfrm>
            <a:off x="0" y="0"/>
            <a:ext cx="10700000" cy="6500000"/>
          </a:xfrm>
          <a:prstGeom prst="rect">
            <a:avLst/>
          </a:prstGeom>
        </p:spPr>
      </p:pic>
      <p:pic>
        <p:nvPicPr>
          <p:cNvPr id="3" name="CompanyLogo"/>
          <p:cNvPicPr/>
          <p:nvPr/>
        </p:nvPicPr>
        <p:blipFill>
          <a:blip r:embed="rId3"/>
          <a:stretch>
            <a:fillRect/>
          </a:stretch>
        </p:blipFill>
        <p:spPr>
          <a:xfrm>
            <a:off x="4164546" y="5600000"/>
            <a:ext cx="2370909" cy="8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Maintaining Integrity</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Integrity builds trust and influence</a:t>
            </a:r>
          </a:p>
          <a:p>
            <a:pPr lvl="0" marL="228600" indent="-228600">
              <a:buChar char="•"/>
            </a:pPr>
            <a:r>
              <a:rPr lang="en-US" sz="2400" dirty="0" smtClean="0"/>
              <a:t>Congruence between words and actions</a:t>
            </a:r>
          </a:p>
          <a:p>
            <a:pPr lvl="0" marL="228600" indent="-228600">
              <a:buChar char="•"/>
            </a:pPr>
            <a:r>
              <a:rPr lang="en-US" sz="2400" dirty="0" smtClean="0"/>
              <a:t>Integrity requires strong self-awareness</a:t>
            </a:r>
          </a:p>
          <a:p>
            <a:pPr lvl="0" marL="228600" indent="-228600">
              <a:buChar char="•"/>
            </a:pPr>
            <a:r>
              <a:rPr lang="en-US" sz="2400" dirty="0" smtClean="0"/>
              <a:t>Difficult decisions test integrity</a:t>
            </a:r>
          </a:p>
          <a:p>
            <a:pPr lvl="0" marL="228600" indent="-228600">
              <a:buChar char="•"/>
            </a:pPr>
            <a:r>
              <a:rPr lang="en-US" sz="2400" dirty="0" smtClean="0"/>
              <a:t>Integrity enhances leadership capabilities</a:t>
            </a:r>
          </a:p>
          <a:p>
            <a:pPr lvl="0" marL="228600" indent="-228600">
              <a:buChar char="•"/>
            </a:pPr>
            <a:r>
              <a:rPr lang="en-US" sz="2400" dirty="0" smtClean="0"/>
              <a:t>Role model for ethical behavior</a:t>
            </a:r>
          </a:p>
          <a:p>
            <a:pPr lvl="0" marL="228600" indent="-228600">
              <a:buChar char="•"/>
            </a:pPr>
            <a:r>
              <a:rPr lang="en-US" sz="2400" dirty="0" smtClean="0"/>
              <a:t>Reputation as a valuable asset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Power and Responsibility</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Personal power requires ethical responsibility</a:t>
            </a:r>
          </a:p>
          <a:p>
            <a:pPr lvl="0" marL="228600" indent="-228600">
              <a:buChar char="•"/>
            </a:pPr>
            <a:r>
              <a:rPr lang="en-US" sz="2400" dirty="0" smtClean="0"/>
              <a:t>Great power entails greater accountability</a:t>
            </a:r>
          </a:p>
          <a:p>
            <a:pPr lvl="0" marL="228600" indent="-228600">
              <a:buChar char="•"/>
            </a:pPr>
            <a:r>
              <a:rPr lang="en-US" sz="2400" dirty="0" smtClean="0"/>
              <a:t>Balance power with responsibility</a:t>
            </a:r>
          </a:p>
          <a:p>
            <a:pPr lvl="0" marL="228600" indent="-228600">
              <a:buChar char="•"/>
            </a:pPr>
            <a:r>
              <a:rPr lang="en-US" sz="2400" dirty="0" smtClean="0"/>
              <a:t>Actions have far-reaching implications</a:t>
            </a:r>
          </a:p>
          <a:p>
            <a:pPr lvl="0" marL="228600" indent="-228600">
              <a:buChar char="•"/>
            </a:pPr>
            <a:r>
              <a:rPr lang="en-US" sz="2400" dirty="0" smtClean="0"/>
              <a:t>Self-reflection enhances personal power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Conclusion: Your Path Forward</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Summarize key course points</a:t>
            </a:r>
          </a:p>
          <a:p>
            <a:pPr lvl="0" marL="228600" indent="-228600">
              <a:buChar char="•"/>
            </a:pPr>
            <a:r>
              <a:rPr lang="en-US" sz="2400" dirty="0" smtClean="0"/>
              <a:t>Encourage real-life application</a:t>
            </a:r>
          </a:p>
          <a:p>
            <a:pPr lvl="0" marL="228600" indent="-228600">
              <a:buChar char="•"/>
            </a:pPr>
            <a:r>
              <a:rPr lang="en-US" sz="2400" dirty="0" smtClean="0"/>
              <a:t>Set personal growth goals</a:t>
            </a:r>
          </a:p>
          <a:p>
            <a:pPr lvl="0" marL="228600" indent="-228600">
              <a:buChar char="•"/>
            </a:pPr>
            <a:r>
              <a:rPr lang="en-US" sz="2400" dirty="0" smtClean="0"/>
              <a:t>Create a growth plan</a:t>
            </a:r>
          </a:p>
          <a:p>
            <a:pPr lvl="0" marL="228600" indent="-228600">
              <a:buChar char="•"/>
            </a:pPr>
            <a:r>
              <a:rPr lang="en-US" sz="2400" dirty="0" smtClean="0"/>
              <a:t>Focus on influence and impact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Introduction to Personal Power</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Understanding Personal Power</a:t>
            </a:r>
          </a:p>
          <a:p>
            <a:pPr lvl="0" marL="228600" indent="-228600">
              <a:buChar char="•"/>
            </a:pPr>
            <a:r>
              <a:rPr lang="en-US" sz="2400" dirty="0" smtClean="0"/>
              <a:t>Role in Personal Life</a:t>
            </a:r>
          </a:p>
          <a:p>
            <a:pPr lvl="0" marL="228600" indent="-228600">
              <a:buChar char="•"/>
            </a:pPr>
            <a:r>
              <a:rPr lang="en-US" sz="2400" dirty="0" smtClean="0"/>
              <a:t>Influence in Professional Sphere</a:t>
            </a:r>
          </a:p>
          <a:p>
            <a:pPr lvl="0" marL="228600" indent="-228600">
              <a:buChar char="•"/>
            </a:pPr>
            <a:r>
              <a:rPr lang="en-US" sz="2400" dirty="0" smtClean="0"/>
              <a:t>Harnessing Inner Strength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Self-Awareness: The Key to Power</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Self-awareness builds personal power</a:t>
            </a:r>
          </a:p>
          <a:p>
            <a:pPr lvl="0" marL="228600" indent="-228600">
              <a:buChar char="•"/>
            </a:pPr>
            <a:r>
              <a:rPr lang="en-US" sz="2400" dirty="0" smtClean="0"/>
              <a:t>Reflection enhances self-awareness</a:t>
            </a:r>
          </a:p>
          <a:p>
            <a:pPr lvl="0" marL="228600" indent="-228600">
              <a:buChar char="•"/>
            </a:pPr>
            <a:r>
              <a:rPr lang="en-US" sz="2400" dirty="0" smtClean="0"/>
              <a:t>Values shape our actions</a:t>
            </a:r>
          </a:p>
          <a:p>
            <a:pPr lvl="0" marL="228600" indent="-228600">
              <a:buChar char="•"/>
            </a:pPr>
            <a:r>
              <a:rPr lang="en-US" sz="2400" dirty="0" smtClean="0"/>
              <a:t>Emotional intelligence is essential</a:t>
            </a:r>
          </a:p>
          <a:p>
            <a:pPr lvl="0" marL="228600" indent="-228600">
              <a:buChar char="•"/>
            </a:pPr>
            <a:r>
              <a:rPr lang="en-US" sz="2400" dirty="0" smtClean="0"/>
              <a:t>Mindfulness improves body language awareness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Building Confidence</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Confidence as personal power</a:t>
            </a:r>
          </a:p>
          <a:p>
            <a:pPr lvl="0" marL="228600" indent="-228600">
              <a:buChar char="•"/>
            </a:pPr>
            <a:r>
              <a:rPr lang="en-US" sz="2400" dirty="0" smtClean="0"/>
              <a:t>Acknowledge achievements for growth</a:t>
            </a:r>
          </a:p>
          <a:p>
            <a:pPr lvl="0" marL="228600" indent="-228600">
              <a:buChar char="•"/>
            </a:pPr>
            <a:r>
              <a:rPr lang="en-US" sz="2400" dirty="0" smtClean="0"/>
              <a:t>Set small goals for reinforcement</a:t>
            </a:r>
          </a:p>
          <a:p>
            <a:pPr lvl="0" marL="228600" indent="-228600">
              <a:buChar char="•"/>
            </a:pPr>
            <a:r>
              <a:rPr lang="en-US" sz="2400" dirty="0" smtClean="0"/>
              <a:t>Embrace challenges outside comfort zone</a:t>
            </a:r>
          </a:p>
          <a:p>
            <a:pPr lvl="0" marL="228600" indent="-228600">
              <a:buChar char="•"/>
            </a:pPr>
            <a:r>
              <a:rPr lang="en-US" sz="2400" dirty="0" smtClean="0"/>
              <a:t>Practice positive self-talk</a:t>
            </a:r>
          </a:p>
          <a:p>
            <a:pPr lvl="0" marL="228600" indent="-228600">
              <a:buChar char="•"/>
            </a:pPr>
            <a:r>
              <a:rPr lang="en-US" sz="2400" dirty="0" smtClean="0"/>
              <a:t>Maintain confident body language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Effective Communication Skills</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Importance of effective communication</a:t>
            </a:r>
          </a:p>
          <a:p>
            <a:pPr lvl="0" marL="228600" indent="-228600">
              <a:buChar char="•"/>
            </a:pPr>
            <a:r>
              <a:rPr lang="en-US" sz="2400" dirty="0" smtClean="0"/>
              <a:t>Role of nonverbal communication</a:t>
            </a:r>
          </a:p>
          <a:p>
            <a:pPr lvl="0" marL="228600" indent="-228600">
              <a:buChar char="•"/>
            </a:pPr>
            <a:r>
              <a:rPr lang="en-US" sz="2400" dirty="0" smtClean="0"/>
              <a:t>Practice active listening</a:t>
            </a:r>
          </a:p>
          <a:p>
            <a:pPr lvl="0" marL="228600" indent="-228600">
              <a:buChar char="•"/>
            </a:pPr>
            <a:r>
              <a:rPr lang="en-US" sz="2400" dirty="0" smtClean="0"/>
              <a:t>Value of constructive feedback</a:t>
            </a:r>
          </a:p>
          <a:p>
            <a:pPr lvl="0" marL="228600" indent="-228600">
              <a:buChar char="•"/>
            </a:pPr>
            <a:r>
              <a:rPr lang="en-US" sz="2400" dirty="0" smtClean="0"/>
              <a:t>Align verbal and nonverbal messages</a:t>
            </a:r>
          </a:p>
          <a:p>
            <a:pPr lvl="0" marL="228600" indent="-228600">
              <a:buChar char="•"/>
            </a:pPr>
            <a:r>
              <a:rPr lang="en-US" sz="2400" dirty="0" smtClean="0"/>
              <a:t>Enhance communication through tone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The Art of Persuasion</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Understand your audience's beliefs</a:t>
            </a:r>
          </a:p>
          <a:p>
            <a:pPr lvl="0" marL="228600" indent="-228600">
              <a:buChar char="•"/>
            </a:pPr>
            <a:r>
              <a:rPr lang="en-US" sz="2400" dirty="0" smtClean="0"/>
              <a:t>Craft a clear, compelling message</a:t>
            </a:r>
          </a:p>
          <a:p>
            <a:pPr lvl="0" marL="228600" indent="-228600">
              <a:buChar char="•"/>
            </a:pPr>
            <a:r>
              <a:rPr lang="en-US" sz="2400" dirty="0" smtClean="0"/>
              <a:t>Utilize emotional appeals and stories</a:t>
            </a:r>
          </a:p>
          <a:p>
            <a:pPr lvl="0" marL="228600" indent="-228600">
              <a:buChar char="•"/>
            </a:pPr>
            <a:r>
              <a:rPr lang="en-US" sz="2400" dirty="0" smtClean="0"/>
              <a:t>Practice ethical persuasion</a:t>
            </a:r>
          </a:p>
          <a:p>
            <a:pPr lvl="0" marL="228600" indent="-228600">
              <a:buChar char="•"/>
            </a:pPr>
            <a:r>
              <a:rPr lang="en-US" sz="2400" dirty="0" smtClean="0"/>
              <a:t>Engage through active listening</a:t>
            </a:r>
          </a:p>
          <a:p>
            <a:pPr lvl="0" marL="228600" indent="-228600">
              <a:buChar char="•"/>
            </a:pPr>
            <a:r>
              <a:rPr lang="en-US" sz="2400" dirty="0" smtClean="0"/>
              <a:t>Demonstrate confidence and sincerity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Creating a Positive Impact</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Use personal power for change</a:t>
            </a:r>
          </a:p>
          <a:p>
            <a:pPr lvl="0" marL="228600" indent="-228600">
              <a:buChar char="•"/>
            </a:pPr>
            <a:r>
              <a:rPr lang="en-US" sz="2400" dirty="0" smtClean="0"/>
              <a:t>Set clear positive intentions</a:t>
            </a:r>
          </a:p>
          <a:p>
            <a:pPr lvl="0" marL="228600" indent="-228600">
              <a:buChar char="•"/>
            </a:pPr>
            <a:r>
              <a:rPr lang="en-US" sz="2400" dirty="0" smtClean="0"/>
              <a:t>Engage in community initiatives</a:t>
            </a:r>
          </a:p>
          <a:p>
            <a:pPr lvl="0" marL="228600" indent="-228600">
              <a:buChar char="•"/>
            </a:pPr>
            <a:r>
              <a:rPr lang="en-US" sz="2400" dirty="0" smtClean="0"/>
              <a:t>Continuous process of impact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Networking and Relationships</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Networking builds meaningful relationships</a:t>
            </a:r>
          </a:p>
          <a:p>
            <a:pPr lvl="0" marL="228600" indent="-228600">
              <a:buChar char="•"/>
            </a:pPr>
            <a:r>
              <a:rPr lang="en-US" sz="2400" dirty="0" smtClean="0"/>
              <a:t>Active listening is essential</a:t>
            </a:r>
          </a:p>
          <a:p>
            <a:pPr lvl="0" marL="228600" indent="-228600">
              <a:buChar char="•"/>
            </a:pPr>
            <a:r>
              <a:rPr lang="en-US" sz="2400" dirty="0" smtClean="0"/>
              <a:t>Focus on mutual benefit</a:t>
            </a:r>
          </a:p>
          <a:p>
            <a:pPr lvl="0" marL="228600" indent="-228600">
              <a:buChar char="•"/>
            </a:pPr>
            <a:r>
              <a:rPr lang="en-US" sz="2400" dirty="0" smtClean="0"/>
              <a:t>Be strategic in networking efforts</a:t>
            </a:r>
          </a:p>
          <a:p>
            <a:pPr lvl="0" marL="228600" indent="-228600">
              <a:buChar char="•"/>
            </a:pPr>
            <a:r>
              <a:rPr lang="en-US" sz="2400" dirty="0" smtClean="0"/>
              <a:t>Maintain connections over time</a:t>
            </a:r>
          </a:p>
          <a:p>
            <a:pPr lvl="0" marL="228600" indent="-228600">
              <a:buChar char="•"/>
            </a:pPr>
            <a:r>
              <a:rPr lang="en-US" sz="2400" dirty="0" smtClean="0"/>
              <a:t>Utilize digital networking tools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Negotiation Techniques</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Negotiation fosters personal power</a:t>
            </a:r>
          </a:p>
          <a:p>
            <a:pPr lvl="0" marL="228600" indent="-228600">
              <a:buChar char="•"/>
            </a:pPr>
            <a:r>
              <a:rPr lang="en-US" sz="2400" dirty="0" smtClean="0"/>
              <a:t>Establish clear objectives beforehand</a:t>
            </a:r>
          </a:p>
          <a:p>
            <a:pPr lvl="0" marL="228600" indent="-228600">
              <a:buChar char="•"/>
            </a:pPr>
            <a:r>
              <a:rPr lang="en-US" sz="2400" dirty="0" smtClean="0"/>
              <a:t>Active listening builds rapport</a:t>
            </a:r>
          </a:p>
          <a:p>
            <a:pPr lvl="0" marL="228600" indent="-228600">
              <a:buChar char="•"/>
            </a:pPr>
            <a:r>
              <a:rPr lang="en-US" sz="2400" dirty="0" smtClean="0"/>
              <a:t>Emotional intelligence is essential</a:t>
            </a:r>
          </a:p>
          <a:p>
            <a:pPr lvl="0" marL="228600" indent="-228600">
              <a:buChar char="•"/>
            </a:pPr>
            <a:r>
              <a:rPr lang="en-US" sz="2400" dirty="0" smtClean="0"/>
              <a:t>Effective closing is crucial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